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notesMasterIdLst>
    <p:notesMasterId r:id="rId20"/>
  </p:notesMasterIdLst>
  <p:sldIdLst>
    <p:sldId id="256" r:id="rId2"/>
    <p:sldId id="278" r:id="rId3"/>
    <p:sldId id="257" r:id="rId4"/>
    <p:sldId id="267" r:id="rId5"/>
    <p:sldId id="268" r:id="rId6"/>
    <p:sldId id="269" r:id="rId7"/>
    <p:sldId id="258" r:id="rId8"/>
    <p:sldId id="261" r:id="rId9"/>
    <p:sldId id="270" r:id="rId10"/>
    <p:sldId id="272" r:id="rId11"/>
    <p:sldId id="273" r:id="rId12"/>
    <p:sldId id="262" r:id="rId13"/>
    <p:sldId id="259" r:id="rId14"/>
    <p:sldId id="260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2"/>
    <p:restoredTop sz="93405"/>
  </p:normalViewPr>
  <p:slideViewPr>
    <p:cSldViewPr snapToGrid="0" snapToObjects="1">
      <p:cViewPr varScale="1">
        <p:scale>
          <a:sx n="102" d="100"/>
          <a:sy n="102" d="100"/>
        </p:scale>
        <p:origin x="144" y="150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ECB8C-85E1-42C5-9EC0-601DF2165B43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19DBCB4-D0D2-4E85-BB8C-765CBCD750FA}">
      <dgm:prSet/>
      <dgm:spPr/>
      <dgm:t>
        <a:bodyPr/>
        <a:lstStyle/>
        <a:p>
          <a:r>
            <a:rPr lang="en-US" dirty="0"/>
            <a:t>Tachycardia </a:t>
          </a:r>
        </a:p>
      </dgm:t>
    </dgm:pt>
    <dgm:pt modelId="{F186FAF6-AE1C-4014-80B9-A11CD4BB032D}" type="parTrans" cxnId="{7A15897B-8DE9-4778-B90E-59A401893236}">
      <dgm:prSet/>
      <dgm:spPr/>
      <dgm:t>
        <a:bodyPr/>
        <a:lstStyle/>
        <a:p>
          <a:endParaRPr lang="en-US"/>
        </a:p>
      </dgm:t>
    </dgm:pt>
    <dgm:pt modelId="{8F2191F2-7BD9-484C-B893-98665C4CCD80}" type="sibTrans" cxnId="{7A15897B-8DE9-4778-B90E-59A401893236}">
      <dgm:prSet/>
      <dgm:spPr/>
      <dgm:t>
        <a:bodyPr/>
        <a:lstStyle/>
        <a:p>
          <a:endParaRPr lang="en-US"/>
        </a:p>
      </dgm:t>
    </dgm:pt>
    <dgm:pt modelId="{938066FE-2327-472D-9D29-3203F8CB13D2}">
      <dgm:prSet/>
      <dgm:spPr/>
      <dgm:t>
        <a:bodyPr/>
        <a:lstStyle/>
        <a:p>
          <a:r>
            <a:rPr lang="en-US" dirty="0"/>
            <a:t>Increased oxygen consumption</a:t>
          </a:r>
        </a:p>
      </dgm:t>
    </dgm:pt>
    <dgm:pt modelId="{8FFC98A9-0DAA-4CD3-B216-95322F521C16}" type="parTrans" cxnId="{22394C05-E73E-4CB7-AD81-871030EF9F91}">
      <dgm:prSet/>
      <dgm:spPr/>
      <dgm:t>
        <a:bodyPr/>
        <a:lstStyle/>
        <a:p>
          <a:endParaRPr lang="en-US"/>
        </a:p>
      </dgm:t>
    </dgm:pt>
    <dgm:pt modelId="{9C18A8EB-8D8B-4EB2-8E19-8A006E1564D7}" type="sibTrans" cxnId="{22394C05-E73E-4CB7-AD81-871030EF9F91}">
      <dgm:prSet/>
      <dgm:spPr/>
      <dgm:t>
        <a:bodyPr/>
        <a:lstStyle/>
        <a:p>
          <a:endParaRPr lang="en-US"/>
        </a:p>
      </dgm:t>
    </dgm:pt>
    <dgm:pt modelId="{E3B33722-5651-445B-9565-19BA1C902052}">
      <dgm:prSet/>
      <dgm:spPr/>
      <dgm:t>
        <a:bodyPr/>
        <a:lstStyle/>
        <a:p>
          <a:r>
            <a:rPr lang="en-US" dirty="0"/>
            <a:t>Lactic acid production</a:t>
          </a:r>
        </a:p>
      </dgm:t>
    </dgm:pt>
    <dgm:pt modelId="{FCC4D0A4-80BB-4AA7-82C2-E8521E788024}" type="parTrans" cxnId="{EF37755D-0AC8-42A1-90B5-C37B6AA6E7CF}">
      <dgm:prSet/>
      <dgm:spPr/>
      <dgm:t>
        <a:bodyPr/>
        <a:lstStyle/>
        <a:p>
          <a:endParaRPr lang="en-US"/>
        </a:p>
      </dgm:t>
    </dgm:pt>
    <dgm:pt modelId="{C54228C8-38A3-4433-BD4F-0978FAA2777D}" type="sibTrans" cxnId="{EF37755D-0AC8-42A1-90B5-C37B6AA6E7CF}">
      <dgm:prSet/>
      <dgm:spPr/>
      <dgm:t>
        <a:bodyPr/>
        <a:lstStyle/>
        <a:p>
          <a:endParaRPr lang="en-US"/>
        </a:p>
      </dgm:t>
    </dgm:pt>
    <dgm:pt modelId="{4892C4BC-8204-40B1-9A79-6C1CA7217699}">
      <dgm:prSet/>
      <dgm:spPr/>
      <dgm:t>
        <a:bodyPr/>
        <a:lstStyle/>
        <a:p>
          <a:r>
            <a:rPr lang="en-US" dirty="0"/>
            <a:t>Respiratory alkalosis</a:t>
          </a:r>
        </a:p>
      </dgm:t>
    </dgm:pt>
    <dgm:pt modelId="{6B7DAF78-E154-4B73-A6D2-1B3F021A84DF}" type="parTrans" cxnId="{F762466B-00D7-4D1D-B6C2-68F002ED6C83}">
      <dgm:prSet/>
      <dgm:spPr/>
      <dgm:t>
        <a:bodyPr/>
        <a:lstStyle/>
        <a:p>
          <a:endParaRPr lang="en-US"/>
        </a:p>
      </dgm:t>
    </dgm:pt>
    <dgm:pt modelId="{F8E19D3C-C5AC-44E6-8AE3-D155C34B4B57}" type="sibTrans" cxnId="{F762466B-00D7-4D1D-B6C2-68F002ED6C83}">
      <dgm:prSet/>
      <dgm:spPr/>
      <dgm:t>
        <a:bodyPr/>
        <a:lstStyle/>
        <a:p>
          <a:endParaRPr lang="en-US"/>
        </a:p>
      </dgm:t>
    </dgm:pt>
    <dgm:pt modelId="{6AC8B3D9-8A75-4AD7-8C02-3B0709B5EE90}">
      <dgm:prSet/>
      <dgm:spPr/>
      <dgm:t>
        <a:bodyPr/>
        <a:lstStyle/>
        <a:p>
          <a:r>
            <a:rPr lang="en-US" dirty="0"/>
            <a:t>Increased skeletal muscle tension</a:t>
          </a:r>
        </a:p>
      </dgm:t>
    </dgm:pt>
    <dgm:pt modelId="{0F16AE7F-0421-447C-8276-4DF25EBED658}" type="parTrans" cxnId="{85AF1A43-DECC-4398-93F5-5CD7447722A7}">
      <dgm:prSet/>
      <dgm:spPr/>
      <dgm:t>
        <a:bodyPr/>
        <a:lstStyle/>
        <a:p>
          <a:endParaRPr lang="en-US"/>
        </a:p>
      </dgm:t>
    </dgm:pt>
    <dgm:pt modelId="{14D86D03-20E7-4FC5-A5D9-9FF4F2B3BFC7}" type="sibTrans" cxnId="{85AF1A43-DECC-4398-93F5-5CD7447722A7}">
      <dgm:prSet/>
      <dgm:spPr/>
      <dgm:t>
        <a:bodyPr/>
        <a:lstStyle/>
        <a:p>
          <a:endParaRPr lang="en-US"/>
        </a:p>
      </dgm:t>
    </dgm:pt>
    <dgm:pt modelId="{94AF1DDD-E2F4-4DAC-A31E-B6C7862E63A5}">
      <dgm:prSet/>
      <dgm:spPr/>
      <dgm:t>
        <a:bodyPr/>
        <a:lstStyle/>
        <a:p>
          <a:r>
            <a:rPr lang="en-US" dirty="0"/>
            <a:t>Increased circulating catecholamines</a:t>
          </a:r>
        </a:p>
      </dgm:t>
    </dgm:pt>
    <dgm:pt modelId="{BFE54BEB-44C3-4E43-B91E-14BCB1C23A42}" type="parTrans" cxnId="{A7B333BC-7D3C-4F8F-8FDD-B224094E4093}">
      <dgm:prSet/>
      <dgm:spPr/>
      <dgm:t>
        <a:bodyPr/>
        <a:lstStyle/>
        <a:p>
          <a:endParaRPr lang="en-US"/>
        </a:p>
      </dgm:t>
    </dgm:pt>
    <dgm:pt modelId="{2966C73D-E376-4D4C-8632-52FF6DA80873}" type="sibTrans" cxnId="{A7B333BC-7D3C-4F8F-8FDD-B224094E4093}">
      <dgm:prSet/>
      <dgm:spPr/>
      <dgm:t>
        <a:bodyPr/>
        <a:lstStyle/>
        <a:p>
          <a:endParaRPr lang="en-US"/>
        </a:p>
      </dgm:t>
    </dgm:pt>
    <dgm:pt modelId="{2B75C2B9-4C8E-4E67-B54A-C6DDE0DF31B9}">
      <dgm:prSet/>
      <dgm:spPr/>
      <dgm:t>
        <a:bodyPr/>
        <a:lstStyle/>
        <a:p>
          <a:r>
            <a:rPr lang="en-US" dirty="0"/>
            <a:t>Increased risk for psychiatric disorders</a:t>
          </a:r>
        </a:p>
      </dgm:t>
    </dgm:pt>
    <dgm:pt modelId="{E7EC3E48-C02C-45E6-A54C-2829BC1170F6}" type="parTrans" cxnId="{AA77E1C3-674D-4A9A-B5F9-FDC53FCFB5E2}">
      <dgm:prSet/>
      <dgm:spPr/>
      <dgm:t>
        <a:bodyPr/>
        <a:lstStyle/>
        <a:p>
          <a:endParaRPr lang="en-US"/>
        </a:p>
      </dgm:t>
    </dgm:pt>
    <dgm:pt modelId="{1A3F22EF-8E79-40B4-8612-F689079846D4}" type="sibTrans" cxnId="{AA77E1C3-674D-4A9A-B5F9-FDC53FCFB5E2}">
      <dgm:prSet/>
      <dgm:spPr/>
      <dgm:t>
        <a:bodyPr/>
        <a:lstStyle/>
        <a:p>
          <a:endParaRPr lang="en-US"/>
        </a:p>
      </dgm:t>
    </dgm:pt>
    <dgm:pt modelId="{1682C8A5-E773-984A-A1E2-33A7D61A0BD4}" type="pres">
      <dgm:prSet presAssocID="{F37ECB8C-85E1-42C5-9EC0-601DF2165B4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763A008-4CA1-584C-8E26-C2A53741284C}" type="pres">
      <dgm:prSet presAssocID="{519DBCB4-D0D2-4E85-BB8C-765CBCD750FA}" presName="thickLine" presStyleLbl="alignNode1" presStyleIdx="0" presStyleCnt="7"/>
      <dgm:spPr/>
    </dgm:pt>
    <dgm:pt modelId="{78862954-AECF-F940-8898-5D3A2CAA21F6}" type="pres">
      <dgm:prSet presAssocID="{519DBCB4-D0D2-4E85-BB8C-765CBCD750FA}" presName="horz1" presStyleCnt="0"/>
      <dgm:spPr/>
    </dgm:pt>
    <dgm:pt modelId="{0025B5E1-4008-C94B-B331-05A2398DBFBD}" type="pres">
      <dgm:prSet presAssocID="{519DBCB4-D0D2-4E85-BB8C-765CBCD750FA}" presName="tx1" presStyleLbl="revTx" presStyleIdx="0" presStyleCnt="7"/>
      <dgm:spPr/>
      <dgm:t>
        <a:bodyPr/>
        <a:lstStyle/>
        <a:p>
          <a:endParaRPr lang="en-US"/>
        </a:p>
      </dgm:t>
    </dgm:pt>
    <dgm:pt modelId="{DB19F205-F233-984B-A8B8-A89BF8335950}" type="pres">
      <dgm:prSet presAssocID="{519DBCB4-D0D2-4E85-BB8C-765CBCD750FA}" presName="vert1" presStyleCnt="0"/>
      <dgm:spPr/>
    </dgm:pt>
    <dgm:pt modelId="{96A81317-5F8A-2647-BD66-86A78A57E205}" type="pres">
      <dgm:prSet presAssocID="{938066FE-2327-472D-9D29-3203F8CB13D2}" presName="thickLine" presStyleLbl="alignNode1" presStyleIdx="1" presStyleCnt="7"/>
      <dgm:spPr/>
    </dgm:pt>
    <dgm:pt modelId="{FA85AD1B-316F-F047-B990-76B5D8BBBD08}" type="pres">
      <dgm:prSet presAssocID="{938066FE-2327-472D-9D29-3203F8CB13D2}" presName="horz1" presStyleCnt="0"/>
      <dgm:spPr/>
    </dgm:pt>
    <dgm:pt modelId="{C8649AD1-1727-2D4D-AFE3-1DE5CD212638}" type="pres">
      <dgm:prSet presAssocID="{938066FE-2327-472D-9D29-3203F8CB13D2}" presName="tx1" presStyleLbl="revTx" presStyleIdx="1" presStyleCnt="7"/>
      <dgm:spPr/>
      <dgm:t>
        <a:bodyPr/>
        <a:lstStyle/>
        <a:p>
          <a:endParaRPr lang="en-US"/>
        </a:p>
      </dgm:t>
    </dgm:pt>
    <dgm:pt modelId="{F4573AC1-EA5B-0041-B665-0446DD803DF4}" type="pres">
      <dgm:prSet presAssocID="{938066FE-2327-472D-9D29-3203F8CB13D2}" presName="vert1" presStyleCnt="0"/>
      <dgm:spPr/>
    </dgm:pt>
    <dgm:pt modelId="{3AD65FFC-AB5B-B54C-9179-6A7B7A99B971}" type="pres">
      <dgm:prSet presAssocID="{E3B33722-5651-445B-9565-19BA1C902052}" presName="thickLine" presStyleLbl="alignNode1" presStyleIdx="2" presStyleCnt="7"/>
      <dgm:spPr/>
    </dgm:pt>
    <dgm:pt modelId="{26B2ABBF-E581-C64C-8EA8-10AD43D58043}" type="pres">
      <dgm:prSet presAssocID="{E3B33722-5651-445B-9565-19BA1C902052}" presName="horz1" presStyleCnt="0"/>
      <dgm:spPr/>
    </dgm:pt>
    <dgm:pt modelId="{3059EF34-0742-5047-8482-07AFCDFFF487}" type="pres">
      <dgm:prSet presAssocID="{E3B33722-5651-445B-9565-19BA1C902052}" presName="tx1" presStyleLbl="revTx" presStyleIdx="2" presStyleCnt="7"/>
      <dgm:spPr/>
      <dgm:t>
        <a:bodyPr/>
        <a:lstStyle/>
        <a:p>
          <a:endParaRPr lang="en-US"/>
        </a:p>
      </dgm:t>
    </dgm:pt>
    <dgm:pt modelId="{F123EDC3-BE0B-E04A-9B6D-C0899C92E530}" type="pres">
      <dgm:prSet presAssocID="{E3B33722-5651-445B-9565-19BA1C902052}" presName="vert1" presStyleCnt="0"/>
      <dgm:spPr/>
    </dgm:pt>
    <dgm:pt modelId="{9F6FA17B-7DD9-024C-9F78-B7C599AD3D6C}" type="pres">
      <dgm:prSet presAssocID="{4892C4BC-8204-40B1-9A79-6C1CA7217699}" presName="thickLine" presStyleLbl="alignNode1" presStyleIdx="3" presStyleCnt="7"/>
      <dgm:spPr/>
    </dgm:pt>
    <dgm:pt modelId="{E4A73B73-E763-4E44-BC39-ECF1B74C2F5C}" type="pres">
      <dgm:prSet presAssocID="{4892C4BC-8204-40B1-9A79-6C1CA7217699}" presName="horz1" presStyleCnt="0"/>
      <dgm:spPr/>
    </dgm:pt>
    <dgm:pt modelId="{100753AC-DC11-8D44-ADFB-E71F468FA77E}" type="pres">
      <dgm:prSet presAssocID="{4892C4BC-8204-40B1-9A79-6C1CA7217699}" presName="tx1" presStyleLbl="revTx" presStyleIdx="3" presStyleCnt="7"/>
      <dgm:spPr/>
      <dgm:t>
        <a:bodyPr/>
        <a:lstStyle/>
        <a:p>
          <a:endParaRPr lang="en-US"/>
        </a:p>
      </dgm:t>
    </dgm:pt>
    <dgm:pt modelId="{6DB53A5F-A15A-714F-9EDF-8E7B3660A8FD}" type="pres">
      <dgm:prSet presAssocID="{4892C4BC-8204-40B1-9A79-6C1CA7217699}" presName="vert1" presStyleCnt="0"/>
      <dgm:spPr/>
    </dgm:pt>
    <dgm:pt modelId="{01374B1B-0BB7-DC48-B149-B9785C76345E}" type="pres">
      <dgm:prSet presAssocID="{6AC8B3D9-8A75-4AD7-8C02-3B0709B5EE90}" presName="thickLine" presStyleLbl="alignNode1" presStyleIdx="4" presStyleCnt="7"/>
      <dgm:spPr/>
    </dgm:pt>
    <dgm:pt modelId="{13324C63-6700-3B49-A232-DC50D7C75AA8}" type="pres">
      <dgm:prSet presAssocID="{6AC8B3D9-8A75-4AD7-8C02-3B0709B5EE90}" presName="horz1" presStyleCnt="0"/>
      <dgm:spPr/>
    </dgm:pt>
    <dgm:pt modelId="{F3776A52-CAE5-A94B-BD50-ACC9C2150045}" type="pres">
      <dgm:prSet presAssocID="{6AC8B3D9-8A75-4AD7-8C02-3B0709B5EE90}" presName="tx1" presStyleLbl="revTx" presStyleIdx="4" presStyleCnt="7"/>
      <dgm:spPr/>
      <dgm:t>
        <a:bodyPr/>
        <a:lstStyle/>
        <a:p>
          <a:endParaRPr lang="en-US"/>
        </a:p>
      </dgm:t>
    </dgm:pt>
    <dgm:pt modelId="{B958A941-C4FD-ED47-8DD2-5C8AB6BD6B5A}" type="pres">
      <dgm:prSet presAssocID="{6AC8B3D9-8A75-4AD7-8C02-3B0709B5EE90}" presName="vert1" presStyleCnt="0"/>
      <dgm:spPr/>
    </dgm:pt>
    <dgm:pt modelId="{3FD49ABA-9A56-1948-A8BC-155EDF6F92DC}" type="pres">
      <dgm:prSet presAssocID="{94AF1DDD-E2F4-4DAC-A31E-B6C7862E63A5}" presName="thickLine" presStyleLbl="alignNode1" presStyleIdx="5" presStyleCnt="7"/>
      <dgm:spPr/>
    </dgm:pt>
    <dgm:pt modelId="{5DEC2F00-3684-A346-AC83-312041B79615}" type="pres">
      <dgm:prSet presAssocID="{94AF1DDD-E2F4-4DAC-A31E-B6C7862E63A5}" presName="horz1" presStyleCnt="0"/>
      <dgm:spPr/>
    </dgm:pt>
    <dgm:pt modelId="{B5A5EF5F-25D0-CF40-93F4-7FB5FB211E83}" type="pres">
      <dgm:prSet presAssocID="{94AF1DDD-E2F4-4DAC-A31E-B6C7862E63A5}" presName="tx1" presStyleLbl="revTx" presStyleIdx="5" presStyleCnt="7"/>
      <dgm:spPr/>
      <dgm:t>
        <a:bodyPr/>
        <a:lstStyle/>
        <a:p>
          <a:endParaRPr lang="en-US"/>
        </a:p>
      </dgm:t>
    </dgm:pt>
    <dgm:pt modelId="{3091464A-521A-0B41-B06D-FAEE0A65A712}" type="pres">
      <dgm:prSet presAssocID="{94AF1DDD-E2F4-4DAC-A31E-B6C7862E63A5}" presName="vert1" presStyleCnt="0"/>
      <dgm:spPr/>
    </dgm:pt>
    <dgm:pt modelId="{B35ABE16-2BE3-C344-A3A5-34A0C40D309D}" type="pres">
      <dgm:prSet presAssocID="{2B75C2B9-4C8E-4E67-B54A-C6DDE0DF31B9}" presName="thickLine" presStyleLbl="alignNode1" presStyleIdx="6" presStyleCnt="7"/>
      <dgm:spPr/>
    </dgm:pt>
    <dgm:pt modelId="{9260FD4E-E924-9C49-8E3D-0C1BAB4096D3}" type="pres">
      <dgm:prSet presAssocID="{2B75C2B9-4C8E-4E67-B54A-C6DDE0DF31B9}" presName="horz1" presStyleCnt="0"/>
      <dgm:spPr/>
    </dgm:pt>
    <dgm:pt modelId="{8D7C01FC-1444-A945-A00E-A0D77C44AF2A}" type="pres">
      <dgm:prSet presAssocID="{2B75C2B9-4C8E-4E67-B54A-C6DDE0DF31B9}" presName="tx1" presStyleLbl="revTx" presStyleIdx="6" presStyleCnt="7"/>
      <dgm:spPr/>
      <dgm:t>
        <a:bodyPr/>
        <a:lstStyle/>
        <a:p>
          <a:endParaRPr lang="en-US"/>
        </a:p>
      </dgm:t>
    </dgm:pt>
    <dgm:pt modelId="{0DC732DF-FC15-EF41-B2A0-B55343A53D11}" type="pres">
      <dgm:prSet presAssocID="{2B75C2B9-4C8E-4E67-B54A-C6DDE0DF31B9}" presName="vert1" presStyleCnt="0"/>
      <dgm:spPr/>
    </dgm:pt>
  </dgm:ptLst>
  <dgm:cxnLst>
    <dgm:cxn modelId="{7A93C0CC-E8E9-8448-8BC2-418D1883CA9B}" type="presOf" srcId="{4892C4BC-8204-40B1-9A79-6C1CA7217699}" destId="{100753AC-DC11-8D44-ADFB-E71F468FA77E}" srcOrd="0" destOrd="0" presId="urn:microsoft.com/office/officeart/2008/layout/LinedList"/>
    <dgm:cxn modelId="{4F77589F-CFF9-6D45-A521-562C7B08C3CD}" type="presOf" srcId="{938066FE-2327-472D-9D29-3203F8CB13D2}" destId="{C8649AD1-1727-2D4D-AFE3-1DE5CD212638}" srcOrd="0" destOrd="0" presId="urn:microsoft.com/office/officeart/2008/layout/LinedList"/>
    <dgm:cxn modelId="{7A15897B-8DE9-4778-B90E-59A401893236}" srcId="{F37ECB8C-85E1-42C5-9EC0-601DF2165B43}" destId="{519DBCB4-D0D2-4E85-BB8C-765CBCD750FA}" srcOrd="0" destOrd="0" parTransId="{F186FAF6-AE1C-4014-80B9-A11CD4BB032D}" sibTransId="{8F2191F2-7BD9-484C-B893-98665C4CCD80}"/>
    <dgm:cxn modelId="{22394C05-E73E-4CB7-AD81-871030EF9F91}" srcId="{F37ECB8C-85E1-42C5-9EC0-601DF2165B43}" destId="{938066FE-2327-472D-9D29-3203F8CB13D2}" srcOrd="1" destOrd="0" parTransId="{8FFC98A9-0DAA-4CD3-B216-95322F521C16}" sibTransId="{9C18A8EB-8D8B-4EB2-8E19-8A006E1564D7}"/>
    <dgm:cxn modelId="{0A204BF6-D25D-5847-B510-C93D3DC33CA6}" type="presOf" srcId="{2B75C2B9-4C8E-4E67-B54A-C6DDE0DF31B9}" destId="{8D7C01FC-1444-A945-A00E-A0D77C44AF2A}" srcOrd="0" destOrd="0" presId="urn:microsoft.com/office/officeart/2008/layout/LinedList"/>
    <dgm:cxn modelId="{A7B333BC-7D3C-4F8F-8FDD-B224094E4093}" srcId="{F37ECB8C-85E1-42C5-9EC0-601DF2165B43}" destId="{94AF1DDD-E2F4-4DAC-A31E-B6C7862E63A5}" srcOrd="5" destOrd="0" parTransId="{BFE54BEB-44C3-4E43-B91E-14BCB1C23A42}" sibTransId="{2966C73D-E376-4D4C-8632-52FF6DA80873}"/>
    <dgm:cxn modelId="{0411F2D5-8F5D-7147-9538-E7EDFB8B735D}" type="presOf" srcId="{519DBCB4-D0D2-4E85-BB8C-765CBCD750FA}" destId="{0025B5E1-4008-C94B-B331-05A2398DBFBD}" srcOrd="0" destOrd="0" presId="urn:microsoft.com/office/officeart/2008/layout/LinedList"/>
    <dgm:cxn modelId="{6211AA8B-9EE1-3745-ADAB-FD48048BBD55}" type="presOf" srcId="{94AF1DDD-E2F4-4DAC-A31E-B6C7862E63A5}" destId="{B5A5EF5F-25D0-CF40-93F4-7FB5FB211E83}" srcOrd="0" destOrd="0" presId="urn:microsoft.com/office/officeart/2008/layout/LinedList"/>
    <dgm:cxn modelId="{EF37755D-0AC8-42A1-90B5-C37B6AA6E7CF}" srcId="{F37ECB8C-85E1-42C5-9EC0-601DF2165B43}" destId="{E3B33722-5651-445B-9565-19BA1C902052}" srcOrd="2" destOrd="0" parTransId="{FCC4D0A4-80BB-4AA7-82C2-E8521E788024}" sibTransId="{C54228C8-38A3-4433-BD4F-0978FAA2777D}"/>
    <dgm:cxn modelId="{9C574A39-5286-D54E-8D57-281D9F273BFF}" type="presOf" srcId="{6AC8B3D9-8A75-4AD7-8C02-3B0709B5EE90}" destId="{F3776A52-CAE5-A94B-BD50-ACC9C2150045}" srcOrd="0" destOrd="0" presId="urn:microsoft.com/office/officeart/2008/layout/LinedList"/>
    <dgm:cxn modelId="{85AF1A43-DECC-4398-93F5-5CD7447722A7}" srcId="{F37ECB8C-85E1-42C5-9EC0-601DF2165B43}" destId="{6AC8B3D9-8A75-4AD7-8C02-3B0709B5EE90}" srcOrd="4" destOrd="0" parTransId="{0F16AE7F-0421-447C-8276-4DF25EBED658}" sibTransId="{14D86D03-20E7-4FC5-A5D9-9FF4F2B3BFC7}"/>
    <dgm:cxn modelId="{397141DB-E1F3-B946-A8C6-28B4FD3AB113}" type="presOf" srcId="{F37ECB8C-85E1-42C5-9EC0-601DF2165B43}" destId="{1682C8A5-E773-984A-A1E2-33A7D61A0BD4}" srcOrd="0" destOrd="0" presId="urn:microsoft.com/office/officeart/2008/layout/LinedList"/>
    <dgm:cxn modelId="{F762466B-00D7-4D1D-B6C2-68F002ED6C83}" srcId="{F37ECB8C-85E1-42C5-9EC0-601DF2165B43}" destId="{4892C4BC-8204-40B1-9A79-6C1CA7217699}" srcOrd="3" destOrd="0" parTransId="{6B7DAF78-E154-4B73-A6D2-1B3F021A84DF}" sibTransId="{F8E19D3C-C5AC-44E6-8AE3-D155C34B4B57}"/>
    <dgm:cxn modelId="{A3BC3765-C822-244C-AAB4-D043113D7B53}" type="presOf" srcId="{E3B33722-5651-445B-9565-19BA1C902052}" destId="{3059EF34-0742-5047-8482-07AFCDFFF487}" srcOrd="0" destOrd="0" presId="urn:microsoft.com/office/officeart/2008/layout/LinedList"/>
    <dgm:cxn modelId="{AA77E1C3-674D-4A9A-B5F9-FDC53FCFB5E2}" srcId="{F37ECB8C-85E1-42C5-9EC0-601DF2165B43}" destId="{2B75C2B9-4C8E-4E67-B54A-C6DDE0DF31B9}" srcOrd="6" destOrd="0" parTransId="{E7EC3E48-C02C-45E6-A54C-2829BC1170F6}" sibTransId="{1A3F22EF-8E79-40B4-8612-F689079846D4}"/>
    <dgm:cxn modelId="{47A1EC04-EA1C-A248-B402-CF04CCBE5292}" type="presParOf" srcId="{1682C8A5-E773-984A-A1E2-33A7D61A0BD4}" destId="{F763A008-4CA1-584C-8E26-C2A53741284C}" srcOrd="0" destOrd="0" presId="urn:microsoft.com/office/officeart/2008/layout/LinedList"/>
    <dgm:cxn modelId="{26868AB8-DC56-714F-8819-A52FCEC9E169}" type="presParOf" srcId="{1682C8A5-E773-984A-A1E2-33A7D61A0BD4}" destId="{78862954-AECF-F940-8898-5D3A2CAA21F6}" srcOrd="1" destOrd="0" presId="urn:microsoft.com/office/officeart/2008/layout/LinedList"/>
    <dgm:cxn modelId="{F644D329-5A3C-4B47-BFBB-178FA8B1D57C}" type="presParOf" srcId="{78862954-AECF-F940-8898-5D3A2CAA21F6}" destId="{0025B5E1-4008-C94B-B331-05A2398DBFBD}" srcOrd="0" destOrd="0" presId="urn:microsoft.com/office/officeart/2008/layout/LinedList"/>
    <dgm:cxn modelId="{7312A2D0-BD16-8D48-A14C-7647683031F1}" type="presParOf" srcId="{78862954-AECF-F940-8898-5D3A2CAA21F6}" destId="{DB19F205-F233-984B-A8B8-A89BF8335950}" srcOrd="1" destOrd="0" presId="urn:microsoft.com/office/officeart/2008/layout/LinedList"/>
    <dgm:cxn modelId="{1FEE5949-FC86-564D-A0B0-626581DD3FDB}" type="presParOf" srcId="{1682C8A5-E773-984A-A1E2-33A7D61A0BD4}" destId="{96A81317-5F8A-2647-BD66-86A78A57E205}" srcOrd="2" destOrd="0" presId="urn:microsoft.com/office/officeart/2008/layout/LinedList"/>
    <dgm:cxn modelId="{6881AF88-EF2C-AE41-A2DD-85E44B089F7C}" type="presParOf" srcId="{1682C8A5-E773-984A-A1E2-33A7D61A0BD4}" destId="{FA85AD1B-316F-F047-B990-76B5D8BBBD08}" srcOrd="3" destOrd="0" presId="urn:microsoft.com/office/officeart/2008/layout/LinedList"/>
    <dgm:cxn modelId="{A57DA89B-CAEC-BC4B-B32D-FE030A675F22}" type="presParOf" srcId="{FA85AD1B-316F-F047-B990-76B5D8BBBD08}" destId="{C8649AD1-1727-2D4D-AFE3-1DE5CD212638}" srcOrd="0" destOrd="0" presId="urn:microsoft.com/office/officeart/2008/layout/LinedList"/>
    <dgm:cxn modelId="{44843A1E-7C1E-B54E-826F-5A9CA6406E5F}" type="presParOf" srcId="{FA85AD1B-316F-F047-B990-76B5D8BBBD08}" destId="{F4573AC1-EA5B-0041-B665-0446DD803DF4}" srcOrd="1" destOrd="0" presId="urn:microsoft.com/office/officeart/2008/layout/LinedList"/>
    <dgm:cxn modelId="{32E1FE5E-CFFD-AC41-AA8C-7D426A88D77E}" type="presParOf" srcId="{1682C8A5-E773-984A-A1E2-33A7D61A0BD4}" destId="{3AD65FFC-AB5B-B54C-9179-6A7B7A99B971}" srcOrd="4" destOrd="0" presId="urn:microsoft.com/office/officeart/2008/layout/LinedList"/>
    <dgm:cxn modelId="{83BCCF57-4646-CC48-9834-DC6A37DCBC0D}" type="presParOf" srcId="{1682C8A5-E773-984A-A1E2-33A7D61A0BD4}" destId="{26B2ABBF-E581-C64C-8EA8-10AD43D58043}" srcOrd="5" destOrd="0" presId="urn:microsoft.com/office/officeart/2008/layout/LinedList"/>
    <dgm:cxn modelId="{0B6BD144-DEEB-0245-9926-17536D599553}" type="presParOf" srcId="{26B2ABBF-E581-C64C-8EA8-10AD43D58043}" destId="{3059EF34-0742-5047-8482-07AFCDFFF487}" srcOrd="0" destOrd="0" presId="urn:microsoft.com/office/officeart/2008/layout/LinedList"/>
    <dgm:cxn modelId="{74DBE4AF-D75A-BF46-BC39-21B6293BC2AC}" type="presParOf" srcId="{26B2ABBF-E581-C64C-8EA8-10AD43D58043}" destId="{F123EDC3-BE0B-E04A-9B6D-C0899C92E530}" srcOrd="1" destOrd="0" presId="urn:microsoft.com/office/officeart/2008/layout/LinedList"/>
    <dgm:cxn modelId="{3DD6B590-8C37-854E-A916-BB2AD52399B9}" type="presParOf" srcId="{1682C8A5-E773-984A-A1E2-33A7D61A0BD4}" destId="{9F6FA17B-7DD9-024C-9F78-B7C599AD3D6C}" srcOrd="6" destOrd="0" presId="urn:microsoft.com/office/officeart/2008/layout/LinedList"/>
    <dgm:cxn modelId="{F4A2D717-F242-BB4F-BBB4-7522832CA4CF}" type="presParOf" srcId="{1682C8A5-E773-984A-A1E2-33A7D61A0BD4}" destId="{E4A73B73-E763-4E44-BC39-ECF1B74C2F5C}" srcOrd="7" destOrd="0" presId="urn:microsoft.com/office/officeart/2008/layout/LinedList"/>
    <dgm:cxn modelId="{9A2A0B9D-5B12-C049-A868-844A140A605E}" type="presParOf" srcId="{E4A73B73-E763-4E44-BC39-ECF1B74C2F5C}" destId="{100753AC-DC11-8D44-ADFB-E71F468FA77E}" srcOrd="0" destOrd="0" presId="urn:microsoft.com/office/officeart/2008/layout/LinedList"/>
    <dgm:cxn modelId="{257A7BDC-6C4D-9240-82A5-D929765FCD4D}" type="presParOf" srcId="{E4A73B73-E763-4E44-BC39-ECF1B74C2F5C}" destId="{6DB53A5F-A15A-714F-9EDF-8E7B3660A8FD}" srcOrd="1" destOrd="0" presId="urn:microsoft.com/office/officeart/2008/layout/LinedList"/>
    <dgm:cxn modelId="{8684606C-683B-B742-B484-AC31D53EDF42}" type="presParOf" srcId="{1682C8A5-E773-984A-A1E2-33A7D61A0BD4}" destId="{01374B1B-0BB7-DC48-B149-B9785C76345E}" srcOrd="8" destOrd="0" presId="urn:microsoft.com/office/officeart/2008/layout/LinedList"/>
    <dgm:cxn modelId="{20E9AEA8-B3D3-C547-9FF7-2DA4B38DC13F}" type="presParOf" srcId="{1682C8A5-E773-984A-A1E2-33A7D61A0BD4}" destId="{13324C63-6700-3B49-A232-DC50D7C75AA8}" srcOrd="9" destOrd="0" presId="urn:microsoft.com/office/officeart/2008/layout/LinedList"/>
    <dgm:cxn modelId="{A3A61C39-2EED-B741-8977-609B8863BEE0}" type="presParOf" srcId="{13324C63-6700-3B49-A232-DC50D7C75AA8}" destId="{F3776A52-CAE5-A94B-BD50-ACC9C2150045}" srcOrd="0" destOrd="0" presId="urn:microsoft.com/office/officeart/2008/layout/LinedList"/>
    <dgm:cxn modelId="{91CEEE32-C7FB-EE49-807C-BD5A1998336C}" type="presParOf" srcId="{13324C63-6700-3B49-A232-DC50D7C75AA8}" destId="{B958A941-C4FD-ED47-8DD2-5C8AB6BD6B5A}" srcOrd="1" destOrd="0" presId="urn:microsoft.com/office/officeart/2008/layout/LinedList"/>
    <dgm:cxn modelId="{02093856-2BAC-C549-8D67-3613D5C49EE1}" type="presParOf" srcId="{1682C8A5-E773-984A-A1E2-33A7D61A0BD4}" destId="{3FD49ABA-9A56-1948-A8BC-155EDF6F92DC}" srcOrd="10" destOrd="0" presId="urn:microsoft.com/office/officeart/2008/layout/LinedList"/>
    <dgm:cxn modelId="{ED96B721-DD4D-3442-B022-9E99061659E4}" type="presParOf" srcId="{1682C8A5-E773-984A-A1E2-33A7D61A0BD4}" destId="{5DEC2F00-3684-A346-AC83-312041B79615}" srcOrd="11" destOrd="0" presId="urn:microsoft.com/office/officeart/2008/layout/LinedList"/>
    <dgm:cxn modelId="{1945863E-C502-5148-9F2C-56D57B3BD521}" type="presParOf" srcId="{5DEC2F00-3684-A346-AC83-312041B79615}" destId="{B5A5EF5F-25D0-CF40-93F4-7FB5FB211E83}" srcOrd="0" destOrd="0" presId="urn:microsoft.com/office/officeart/2008/layout/LinedList"/>
    <dgm:cxn modelId="{9258FF70-F013-AC43-AB7B-DB33597B938F}" type="presParOf" srcId="{5DEC2F00-3684-A346-AC83-312041B79615}" destId="{3091464A-521A-0B41-B06D-FAEE0A65A712}" srcOrd="1" destOrd="0" presId="urn:microsoft.com/office/officeart/2008/layout/LinedList"/>
    <dgm:cxn modelId="{180BAAA5-0B8D-4949-8574-63E3BC17C72E}" type="presParOf" srcId="{1682C8A5-E773-984A-A1E2-33A7D61A0BD4}" destId="{B35ABE16-2BE3-C344-A3A5-34A0C40D309D}" srcOrd="12" destOrd="0" presId="urn:microsoft.com/office/officeart/2008/layout/LinedList"/>
    <dgm:cxn modelId="{FC9ACD96-7B34-0649-AC7F-6C2DFF62C51E}" type="presParOf" srcId="{1682C8A5-E773-984A-A1E2-33A7D61A0BD4}" destId="{9260FD4E-E924-9C49-8E3D-0C1BAB4096D3}" srcOrd="13" destOrd="0" presId="urn:microsoft.com/office/officeart/2008/layout/LinedList"/>
    <dgm:cxn modelId="{55DE9790-00F5-9E4B-BAA5-CD889D46867C}" type="presParOf" srcId="{9260FD4E-E924-9C49-8E3D-0C1BAB4096D3}" destId="{8D7C01FC-1444-A945-A00E-A0D77C44AF2A}" srcOrd="0" destOrd="0" presId="urn:microsoft.com/office/officeart/2008/layout/LinedList"/>
    <dgm:cxn modelId="{47FB01AF-E49D-944E-B4F6-88F77AAF1A72}" type="presParOf" srcId="{9260FD4E-E924-9C49-8E3D-0C1BAB4096D3}" destId="{0DC732DF-FC15-EF41-B2A0-B55343A53D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9B33D4-E691-4682-89F9-0A61AEE9468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57B6FB-03ED-4251-B2AC-26011136B858}">
      <dgm:prSet/>
      <dgm:spPr/>
      <dgm:t>
        <a:bodyPr/>
        <a:lstStyle/>
        <a:p>
          <a:r>
            <a:rPr lang="en-US" baseline="0" dirty="0"/>
            <a:t>First, second, and third stages of labor </a:t>
          </a:r>
          <a:endParaRPr lang="en-US" dirty="0"/>
        </a:p>
      </dgm:t>
    </dgm:pt>
    <dgm:pt modelId="{26C66598-F837-4731-96D9-82D9ABAA1465}" type="parTrans" cxnId="{C31B487D-AEE9-4F2A-A440-9E3EFFB86EA5}">
      <dgm:prSet/>
      <dgm:spPr/>
      <dgm:t>
        <a:bodyPr/>
        <a:lstStyle/>
        <a:p>
          <a:endParaRPr lang="en-US"/>
        </a:p>
      </dgm:t>
    </dgm:pt>
    <dgm:pt modelId="{90100608-C25B-469D-8B55-7CB9D4B3A2CF}" type="sibTrans" cxnId="{C31B487D-AEE9-4F2A-A440-9E3EFFB86EA5}">
      <dgm:prSet/>
      <dgm:spPr/>
      <dgm:t>
        <a:bodyPr/>
        <a:lstStyle/>
        <a:p>
          <a:endParaRPr lang="en-US"/>
        </a:p>
      </dgm:t>
    </dgm:pt>
    <dgm:pt modelId="{ED9D8D3A-EFE8-46AB-9C4E-58EB465FA3C3}">
      <dgm:prSet/>
      <dgm:spPr/>
      <dgm:t>
        <a:bodyPr/>
        <a:lstStyle/>
        <a:p>
          <a:r>
            <a:rPr lang="en-US" baseline="0" dirty="0"/>
            <a:t>Postdelivery procedures </a:t>
          </a:r>
        </a:p>
      </dgm:t>
    </dgm:pt>
    <dgm:pt modelId="{52FDD26D-5F66-4C82-BB92-9BC6B498AC47}" type="parTrans" cxnId="{AD058439-4377-473E-937B-B91E761217AB}">
      <dgm:prSet/>
      <dgm:spPr/>
      <dgm:t>
        <a:bodyPr/>
        <a:lstStyle/>
        <a:p>
          <a:endParaRPr lang="en-US"/>
        </a:p>
      </dgm:t>
    </dgm:pt>
    <dgm:pt modelId="{427342BC-DFC8-423E-879A-0E7A244CFC5B}" type="sibTrans" cxnId="{AD058439-4377-473E-937B-B91E761217AB}">
      <dgm:prSet/>
      <dgm:spPr/>
      <dgm:t>
        <a:bodyPr/>
        <a:lstStyle/>
        <a:p>
          <a:endParaRPr lang="en-US"/>
        </a:p>
      </dgm:t>
    </dgm:pt>
    <dgm:pt modelId="{C825311F-8CE4-4859-9A5B-E32B804B80E1}">
      <dgm:prSet/>
      <dgm:spPr/>
      <dgm:t>
        <a:bodyPr/>
        <a:lstStyle/>
        <a:p>
          <a:r>
            <a:rPr lang="en-US" baseline="0" dirty="0"/>
            <a:t>Initiation of epidural analgesia</a:t>
          </a:r>
          <a:endParaRPr lang="en-US" dirty="0"/>
        </a:p>
      </dgm:t>
    </dgm:pt>
    <dgm:pt modelId="{6B0FD0FC-470D-4D3B-890C-2126A6E8A2C2}" type="parTrans" cxnId="{75DCF14C-711C-43F2-9E16-75BE0F284A6A}">
      <dgm:prSet/>
      <dgm:spPr/>
      <dgm:t>
        <a:bodyPr/>
        <a:lstStyle/>
        <a:p>
          <a:endParaRPr lang="en-US"/>
        </a:p>
      </dgm:t>
    </dgm:pt>
    <dgm:pt modelId="{FB90DFAC-360F-43B2-B331-22CAD3C691CB}" type="sibTrans" cxnId="{75DCF14C-711C-43F2-9E16-75BE0F284A6A}">
      <dgm:prSet/>
      <dgm:spPr/>
      <dgm:t>
        <a:bodyPr/>
        <a:lstStyle/>
        <a:p>
          <a:endParaRPr lang="en-US"/>
        </a:p>
      </dgm:t>
    </dgm:pt>
    <dgm:pt modelId="{D8D63571-1123-194E-83DB-C2CC13ACE9D5}" type="pres">
      <dgm:prSet presAssocID="{9C9B33D4-E691-4682-89F9-0A61AEE946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F2ECB0-AD78-0A4B-9C84-FB95116AFB22}" type="pres">
      <dgm:prSet presAssocID="{3557B6FB-03ED-4251-B2AC-26011136B858}" presName="hierRoot1" presStyleCnt="0"/>
      <dgm:spPr/>
    </dgm:pt>
    <dgm:pt modelId="{9DD03386-3767-D340-A8C6-BA3042772DA6}" type="pres">
      <dgm:prSet presAssocID="{3557B6FB-03ED-4251-B2AC-26011136B858}" presName="composite" presStyleCnt="0"/>
      <dgm:spPr/>
    </dgm:pt>
    <dgm:pt modelId="{3B2EF4AC-2B26-8847-9CDD-5913DCB81217}" type="pres">
      <dgm:prSet presAssocID="{3557B6FB-03ED-4251-B2AC-26011136B858}" presName="background" presStyleLbl="node0" presStyleIdx="0" presStyleCnt="3"/>
      <dgm:spPr/>
    </dgm:pt>
    <dgm:pt modelId="{A827FA5C-D819-524A-A232-80EE917067DC}" type="pres">
      <dgm:prSet presAssocID="{3557B6FB-03ED-4251-B2AC-26011136B858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2D30E1-C6AF-E341-A35C-2E288AA77B7E}" type="pres">
      <dgm:prSet presAssocID="{3557B6FB-03ED-4251-B2AC-26011136B858}" presName="hierChild2" presStyleCnt="0"/>
      <dgm:spPr/>
    </dgm:pt>
    <dgm:pt modelId="{BC83F28A-6E00-E044-A117-D1FA7C0A32E6}" type="pres">
      <dgm:prSet presAssocID="{ED9D8D3A-EFE8-46AB-9C4E-58EB465FA3C3}" presName="hierRoot1" presStyleCnt="0"/>
      <dgm:spPr/>
    </dgm:pt>
    <dgm:pt modelId="{75AD5EE5-9F80-9C46-ABF8-746B7D591552}" type="pres">
      <dgm:prSet presAssocID="{ED9D8D3A-EFE8-46AB-9C4E-58EB465FA3C3}" presName="composite" presStyleCnt="0"/>
      <dgm:spPr/>
    </dgm:pt>
    <dgm:pt modelId="{CB337073-9FE4-5F46-B3D5-6D095DB08B9A}" type="pres">
      <dgm:prSet presAssocID="{ED9D8D3A-EFE8-46AB-9C4E-58EB465FA3C3}" presName="background" presStyleLbl="node0" presStyleIdx="1" presStyleCnt="3"/>
      <dgm:spPr/>
    </dgm:pt>
    <dgm:pt modelId="{0606FDED-0A1E-794C-8348-4944B4637F2A}" type="pres">
      <dgm:prSet presAssocID="{ED9D8D3A-EFE8-46AB-9C4E-58EB465FA3C3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704CF6-C37D-684A-900D-F6D43CECFFA7}" type="pres">
      <dgm:prSet presAssocID="{ED9D8D3A-EFE8-46AB-9C4E-58EB465FA3C3}" presName="hierChild2" presStyleCnt="0"/>
      <dgm:spPr/>
    </dgm:pt>
    <dgm:pt modelId="{CDAFAB71-FA44-0B42-B6DD-C33BE8FD5B8E}" type="pres">
      <dgm:prSet presAssocID="{C825311F-8CE4-4859-9A5B-E32B804B80E1}" presName="hierRoot1" presStyleCnt="0"/>
      <dgm:spPr/>
    </dgm:pt>
    <dgm:pt modelId="{B6697AA1-7ED5-724D-8D2C-D47A584F656D}" type="pres">
      <dgm:prSet presAssocID="{C825311F-8CE4-4859-9A5B-E32B804B80E1}" presName="composite" presStyleCnt="0"/>
      <dgm:spPr/>
    </dgm:pt>
    <dgm:pt modelId="{E753C5D9-2BA3-7645-A930-4FFFF6E1322E}" type="pres">
      <dgm:prSet presAssocID="{C825311F-8CE4-4859-9A5B-E32B804B80E1}" presName="background" presStyleLbl="node0" presStyleIdx="2" presStyleCnt="3"/>
      <dgm:spPr/>
    </dgm:pt>
    <dgm:pt modelId="{55DD30EA-50F0-864A-8E9A-C2D34FBE6F55}" type="pres">
      <dgm:prSet presAssocID="{C825311F-8CE4-4859-9A5B-E32B804B80E1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94CA98-B4D9-5F49-90EF-82C1C43240CB}" type="pres">
      <dgm:prSet presAssocID="{C825311F-8CE4-4859-9A5B-E32B804B80E1}" presName="hierChild2" presStyleCnt="0"/>
      <dgm:spPr/>
    </dgm:pt>
  </dgm:ptLst>
  <dgm:cxnLst>
    <dgm:cxn modelId="{75DCF14C-711C-43F2-9E16-75BE0F284A6A}" srcId="{9C9B33D4-E691-4682-89F9-0A61AEE9468E}" destId="{C825311F-8CE4-4859-9A5B-E32B804B80E1}" srcOrd="2" destOrd="0" parTransId="{6B0FD0FC-470D-4D3B-890C-2126A6E8A2C2}" sibTransId="{FB90DFAC-360F-43B2-B331-22CAD3C691CB}"/>
    <dgm:cxn modelId="{8397D25B-A702-284A-9A43-3A83EA53B4C8}" type="presOf" srcId="{C825311F-8CE4-4859-9A5B-E32B804B80E1}" destId="{55DD30EA-50F0-864A-8E9A-C2D34FBE6F55}" srcOrd="0" destOrd="0" presId="urn:microsoft.com/office/officeart/2005/8/layout/hierarchy1"/>
    <dgm:cxn modelId="{C31B487D-AEE9-4F2A-A440-9E3EFFB86EA5}" srcId="{9C9B33D4-E691-4682-89F9-0A61AEE9468E}" destId="{3557B6FB-03ED-4251-B2AC-26011136B858}" srcOrd="0" destOrd="0" parTransId="{26C66598-F837-4731-96D9-82D9ABAA1465}" sibTransId="{90100608-C25B-469D-8B55-7CB9D4B3A2CF}"/>
    <dgm:cxn modelId="{AD058439-4377-473E-937B-B91E761217AB}" srcId="{9C9B33D4-E691-4682-89F9-0A61AEE9468E}" destId="{ED9D8D3A-EFE8-46AB-9C4E-58EB465FA3C3}" srcOrd="1" destOrd="0" parTransId="{52FDD26D-5F66-4C82-BB92-9BC6B498AC47}" sibTransId="{427342BC-DFC8-423E-879A-0E7A244CFC5B}"/>
    <dgm:cxn modelId="{4E8A63CF-1C9D-1A43-B15B-2E2D4C98DF5B}" type="presOf" srcId="{9C9B33D4-E691-4682-89F9-0A61AEE9468E}" destId="{D8D63571-1123-194E-83DB-C2CC13ACE9D5}" srcOrd="0" destOrd="0" presId="urn:microsoft.com/office/officeart/2005/8/layout/hierarchy1"/>
    <dgm:cxn modelId="{79592B5D-AB11-5D43-8FBA-DADC1ABCFC4D}" type="presOf" srcId="{ED9D8D3A-EFE8-46AB-9C4E-58EB465FA3C3}" destId="{0606FDED-0A1E-794C-8348-4944B4637F2A}" srcOrd="0" destOrd="0" presId="urn:microsoft.com/office/officeart/2005/8/layout/hierarchy1"/>
    <dgm:cxn modelId="{19CFACE6-5D29-EA41-AEC0-BACAFA7081D6}" type="presOf" srcId="{3557B6FB-03ED-4251-B2AC-26011136B858}" destId="{A827FA5C-D819-524A-A232-80EE917067DC}" srcOrd="0" destOrd="0" presId="urn:microsoft.com/office/officeart/2005/8/layout/hierarchy1"/>
    <dgm:cxn modelId="{C035446A-0910-7842-8292-96F0A2F2F184}" type="presParOf" srcId="{D8D63571-1123-194E-83DB-C2CC13ACE9D5}" destId="{97F2ECB0-AD78-0A4B-9C84-FB95116AFB22}" srcOrd="0" destOrd="0" presId="urn:microsoft.com/office/officeart/2005/8/layout/hierarchy1"/>
    <dgm:cxn modelId="{7C36B615-CBB1-8440-8BE0-A7DB4F7F7D52}" type="presParOf" srcId="{97F2ECB0-AD78-0A4B-9C84-FB95116AFB22}" destId="{9DD03386-3767-D340-A8C6-BA3042772DA6}" srcOrd="0" destOrd="0" presId="urn:microsoft.com/office/officeart/2005/8/layout/hierarchy1"/>
    <dgm:cxn modelId="{618A3590-2E48-954E-AA85-D58FFB106AA8}" type="presParOf" srcId="{9DD03386-3767-D340-A8C6-BA3042772DA6}" destId="{3B2EF4AC-2B26-8847-9CDD-5913DCB81217}" srcOrd="0" destOrd="0" presId="urn:microsoft.com/office/officeart/2005/8/layout/hierarchy1"/>
    <dgm:cxn modelId="{C2F29C0D-E681-2E4C-873F-8BFEAADF8631}" type="presParOf" srcId="{9DD03386-3767-D340-A8C6-BA3042772DA6}" destId="{A827FA5C-D819-524A-A232-80EE917067DC}" srcOrd="1" destOrd="0" presId="urn:microsoft.com/office/officeart/2005/8/layout/hierarchy1"/>
    <dgm:cxn modelId="{E45A3588-63A5-B64E-93D1-71E83B593FC7}" type="presParOf" srcId="{97F2ECB0-AD78-0A4B-9C84-FB95116AFB22}" destId="{692D30E1-C6AF-E341-A35C-2E288AA77B7E}" srcOrd="1" destOrd="0" presId="urn:microsoft.com/office/officeart/2005/8/layout/hierarchy1"/>
    <dgm:cxn modelId="{B8E50705-E613-5442-A58D-88889ED88800}" type="presParOf" srcId="{D8D63571-1123-194E-83DB-C2CC13ACE9D5}" destId="{BC83F28A-6E00-E044-A117-D1FA7C0A32E6}" srcOrd="1" destOrd="0" presId="urn:microsoft.com/office/officeart/2005/8/layout/hierarchy1"/>
    <dgm:cxn modelId="{53554BE9-D0A6-5842-8E4D-8A83F290A8D5}" type="presParOf" srcId="{BC83F28A-6E00-E044-A117-D1FA7C0A32E6}" destId="{75AD5EE5-9F80-9C46-ABF8-746B7D591552}" srcOrd="0" destOrd="0" presId="urn:microsoft.com/office/officeart/2005/8/layout/hierarchy1"/>
    <dgm:cxn modelId="{0607EDA9-AAA3-2748-82A3-D2DC39C78DD8}" type="presParOf" srcId="{75AD5EE5-9F80-9C46-ABF8-746B7D591552}" destId="{CB337073-9FE4-5F46-B3D5-6D095DB08B9A}" srcOrd="0" destOrd="0" presId="urn:microsoft.com/office/officeart/2005/8/layout/hierarchy1"/>
    <dgm:cxn modelId="{20FFBBDF-88F0-6D4A-AFCA-EE958F2FBBED}" type="presParOf" srcId="{75AD5EE5-9F80-9C46-ABF8-746B7D591552}" destId="{0606FDED-0A1E-794C-8348-4944B4637F2A}" srcOrd="1" destOrd="0" presId="urn:microsoft.com/office/officeart/2005/8/layout/hierarchy1"/>
    <dgm:cxn modelId="{E91D0354-3832-D246-B8CA-4BC3FACF78A9}" type="presParOf" srcId="{BC83F28A-6E00-E044-A117-D1FA7C0A32E6}" destId="{AA704CF6-C37D-684A-900D-F6D43CECFFA7}" srcOrd="1" destOrd="0" presId="urn:microsoft.com/office/officeart/2005/8/layout/hierarchy1"/>
    <dgm:cxn modelId="{9BE50128-32F1-2246-9A98-3CB9315CD737}" type="presParOf" srcId="{D8D63571-1123-194E-83DB-C2CC13ACE9D5}" destId="{CDAFAB71-FA44-0B42-B6DD-C33BE8FD5B8E}" srcOrd="2" destOrd="0" presId="urn:microsoft.com/office/officeart/2005/8/layout/hierarchy1"/>
    <dgm:cxn modelId="{179BB9CA-84BF-9048-88AD-41775E39BE69}" type="presParOf" srcId="{CDAFAB71-FA44-0B42-B6DD-C33BE8FD5B8E}" destId="{B6697AA1-7ED5-724D-8D2C-D47A584F656D}" srcOrd="0" destOrd="0" presId="urn:microsoft.com/office/officeart/2005/8/layout/hierarchy1"/>
    <dgm:cxn modelId="{0431BAD5-72D6-7347-A002-ABD5357DDBD0}" type="presParOf" srcId="{B6697AA1-7ED5-724D-8D2C-D47A584F656D}" destId="{E753C5D9-2BA3-7645-A930-4FFFF6E1322E}" srcOrd="0" destOrd="0" presId="urn:microsoft.com/office/officeart/2005/8/layout/hierarchy1"/>
    <dgm:cxn modelId="{C94315D0-430C-7A4C-87BD-BF73A8FA4068}" type="presParOf" srcId="{B6697AA1-7ED5-724D-8D2C-D47A584F656D}" destId="{55DD30EA-50F0-864A-8E9A-C2D34FBE6F55}" srcOrd="1" destOrd="0" presId="urn:microsoft.com/office/officeart/2005/8/layout/hierarchy1"/>
    <dgm:cxn modelId="{70E1A1F3-84D9-2A47-B202-EF59B4926F5C}" type="presParOf" srcId="{CDAFAB71-FA44-0B42-B6DD-C33BE8FD5B8E}" destId="{5694CA98-B4D9-5F49-90EF-82C1C43240C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3A008-4CA1-584C-8E26-C2A53741284C}">
      <dsp:nvSpPr>
        <dsp:cNvPr id="0" name=""/>
        <dsp:cNvSpPr/>
      </dsp:nvSpPr>
      <dsp:spPr>
        <a:xfrm>
          <a:off x="0" y="376"/>
          <a:ext cx="962538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5B5E1-4008-C94B-B331-05A2398DBFBD}">
      <dsp:nvSpPr>
        <dsp:cNvPr id="0" name=""/>
        <dsp:cNvSpPr/>
      </dsp:nvSpPr>
      <dsp:spPr>
        <a:xfrm>
          <a:off x="0" y="376"/>
          <a:ext cx="9625383" cy="4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Tachycardia </a:t>
          </a:r>
        </a:p>
      </dsp:txBody>
      <dsp:txXfrm>
        <a:off x="0" y="376"/>
        <a:ext cx="9625383" cy="440815"/>
      </dsp:txXfrm>
    </dsp:sp>
    <dsp:sp modelId="{96A81317-5F8A-2647-BD66-86A78A57E205}">
      <dsp:nvSpPr>
        <dsp:cNvPr id="0" name=""/>
        <dsp:cNvSpPr/>
      </dsp:nvSpPr>
      <dsp:spPr>
        <a:xfrm>
          <a:off x="0" y="441192"/>
          <a:ext cx="9625383" cy="0"/>
        </a:xfrm>
        <a:prstGeom prst="line">
          <a:avLst/>
        </a:prstGeom>
        <a:solidFill>
          <a:schemeClr val="accent5">
            <a:hueOff val="406404"/>
            <a:satOff val="-3241"/>
            <a:lumOff val="-2451"/>
            <a:alphaOff val="0"/>
          </a:schemeClr>
        </a:solidFill>
        <a:ln w="19050" cap="rnd" cmpd="sng" algn="ctr">
          <a:solidFill>
            <a:schemeClr val="accent5">
              <a:hueOff val="406404"/>
              <a:satOff val="-3241"/>
              <a:lumOff val="-2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49AD1-1727-2D4D-AFE3-1DE5CD212638}">
      <dsp:nvSpPr>
        <dsp:cNvPr id="0" name=""/>
        <dsp:cNvSpPr/>
      </dsp:nvSpPr>
      <dsp:spPr>
        <a:xfrm>
          <a:off x="0" y="441192"/>
          <a:ext cx="9625383" cy="4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Increased oxygen consumption</a:t>
          </a:r>
        </a:p>
      </dsp:txBody>
      <dsp:txXfrm>
        <a:off x="0" y="441192"/>
        <a:ext cx="9625383" cy="440815"/>
      </dsp:txXfrm>
    </dsp:sp>
    <dsp:sp modelId="{3AD65FFC-AB5B-B54C-9179-6A7B7A99B971}">
      <dsp:nvSpPr>
        <dsp:cNvPr id="0" name=""/>
        <dsp:cNvSpPr/>
      </dsp:nvSpPr>
      <dsp:spPr>
        <a:xfrm>
          <a:off x="0" y="882007"/>
          <a:ext cx="9625383" cy="0"/>
        </a:xfrm>
        <a:prstGeom prst="line">
          <a:avLst/>
        </a:prstGeom>
        <a:solidFill>
          <a:schemeClr val="accent5">
            <a:hueOff val="812808"/>
            <a:satOff val="-6481"/>
            <a:lumOff val="-4902"/>
            <a:alphaOff val="0"/>
          </a:schemeClr>
        </a:solidFill>
        <a:ln w="19050" cap="rnd" cmpd="sng" algn="ctr">
          <a:solidFill>
            <a:schemeClr val="accent5">
              <a:hueOff val="812808"/>
              <a:satOff val="-6481"/>
              <a:lumOff val="-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9EF34-0742-5047-8482-07AFCDFFF487}">
      <dsp:nvSpPr>
        <dsp:cNvPr id="0" name=""/>
        <dsp:cNvSpPr/>
      </dsp:nvSpPr>
      <dsp:spPr>
        <a:xfrm>
          <a:off x="0" y="882007"/>
          <a:ext cx="9625383" cy="4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Lactic acid production</a:t>
          </a:r>
        </a:p>
      </dsp:txBody>
      <dsp:txXfrm>
        <a:off x="0" y="882007"/>
        <a:ext cx="9625383" cy="440815"/>
      </dsp:txXfrm>
    </dsp:sp>
    <dsp:sp modelId="{9F6FA17B-7DD9-024C-9F78-B7C599AD3D6C}">
      <dsp:nvSpPr>
        <dsp:cNvPr id="0" name=""/>
        <dsp:cNvSpPr/>
      </dsp:nvSpPr>
      <dsp:spPr>
        <a:xfrm>
          <a:off x="0" y="1322822"/>
          <a:ext cx="9625383" cy="0"/>
        </a:xfrm>
        <a:prstGeom prst="line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accent5">
              <a:hueOff val="1219212"/>
              <a:satOff val="-9721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753AC-DC11-8D44-ADFB-E71F468FA77E}">
      <dsp:nvSpPr>
        <dsp:cNvPr id="0" name=""/>
        <dsp:cNvSpPr/>
      </dsp:nvSpPr>
      <dsp:spPr>
        <a:xfrm>
          <a:off x="0" y="1322822"/>
          <a:ext cx="9625383" cy="4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Respiratory alkalosis</a:t>
          </a:r>
        </a:p>
      </dsp:txBody>
      <dsp:txXfrm>
        <a:off x="0" y="1322822"/>
        <a:ext cx="9625383" cy="440815"/>
      </dsp:txXfrm>
    </dsp:sp>
    <dsp:sp modelId="{01374B1B-0BB7-DC48-B149-B9785C76345E}">
      <dsp:nvSpPr>
        <dsp:cNvPr id="0" name=""/>
        <dsp:cNvSpPr/>
      </dsp:nvSpPr>
      <dsp:spPr>
        <a:xfrm>
          <a:off x="0" y="1763638"/>
          <a:ext cx="9625383" cy="0"/>
        </a:xfrm>
        <a:prstGeom prst="line">
          <a:avLst/>
        </a:prstGeom>
        <a:solidFill>
          <a:schemeClr val="accent5">
            <a:hueOff val="1625617"/>
            <a:satOff val="-12962"/>
            <a:lumOff val="-9803"/>
            <a:alphaOff val="0"/>
          </a:schemeClr>
        </a:solidFill>
        <a:ln w="19050" cap="rnd" cmpd="sng" algn="ctr">
          <a:solidFill>
            <a:schemeClr val="accent5">
              <a:hueOff val="1625617"/>
              <a:satOff val="-12962"/>
              <a:lumOff val="-9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76A52-CAE5-A94B-BD50-ACC9C2150045}">
      <dsp:nvSpPr>
        <dsp:cNvPr id="0" name=""/>
        <dsp:cNvSpPr/>
      </dsp:nvSpPr>
      <dsp:spPr>
        <a:xfrm>
          <a:off x="0" y="1763638"/>
          <a:ext cx="9625383" cy="4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Increased skeletal muscle tension</a:t>
          </a:r>
        </a:p>
      </dsp:txBody>
      <dsp:txXfrm>
        <a:off x="0" y="1763638"/>
        <a:ext cx="9625383" cy="440815"/>
      </dsp:txXfrm>
    </dsp:sp>
    <dsp:sp modelId="{3FD49ABA-9A56-1948-A8BC-155EDF6F92DC}">
      <dsp:nvSpPr>
        <dsp:cNvPr id="0" name=""/>
        <dsp:cNvSpPr/>
      </dsp:nvSpPr>
      <dsp:spPr>
        <a:xfrm>
          <a:off x="0" y="2204453"/>
          <a:ext cx="9625383" cy="0"/>
        </a:xfrm>
        <a:prstGeom prst="line">
          <a:avLst/>
        </a:prstGeom>
        <a:solidFill>
          <a:schemeClr val="accent5">
            <a:hueOff val="2032020"/>
            <a:satOff val="-16202"/>
            <a:lumOff val="-12254"/>
            <a:alphaOff val="0"/>
          </a:schemeClr>
        </a:solidFill>
        <a:ln w="19050" cap="rnd" cmpd="sng" algn="ctr">
          <a:solidFill>
            <a:schemeClr val="accent5">
              <a:hueOff val="2032020"/>
              <a:satOff val="-16202"/>
              <a:lumOff val="-122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5EF5F-25D0-CF40-93F4-7FB5FB211E83}">
      <dsp:nvSpPr>
        <dsp:cNvPr id="0" name=""/>
        <dsp:cNvSpPr/>
      </dsp:nvSpPr>
      <dsp:spPr>
        <a:xfrm>
          <a:off x="0" y="2204453"/>
          <a:ext cx="9625383" cy="4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Increased circulating catecholamines</a:t>
          </a:r>
        </a:p>
      </dsp:txBody>
      <dsp:txXfrm>
        <a:off x="0" y="2204453"/>
        <a:ext cx="9625383" cy="440815"/>
      </dsp:txXfrm>
    </dsp:sp>
    <dsp:sp modelId="{B35ABE16-2BE3-C344-A3A5-34A0C40D309D}">
      <dsp:nvSpPr>
        <dsp:cNvPr id="0" name=""/>
        <dsp:cNvSpPr/>
      </dsp:nvSpPr>
      <dsp:spPr>
        <a:xfrm>
          <a:off x="0" y="2645268"/>
          <a:ext cx="9625383" cy="0"/>
        </a:xfrm>
        <a:prstGeom prst="line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accent5">
              <a:hueOff val="2438425"/>
              <a:satOff val="-19443"/>
              <a:lumOff val="-1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C01FC-1444-A945-A00E-A0D77C44AF2A}">
      <dsp:nvSpPr>
        <dsp:cNvPr id="0" name=""/>
        <dsp:cNvSpPr/>
      </dsp:nvSpPr>
      <dsp:spPr>
        <a:xfrm>
          <a:off x="0" y="2645268"/>
          <a:ext cx="9625383" cy="440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Increased risk for psychiatric disorders</a:t>
          </a:r>
        </a:p>
      </dsp:txBody>
      <dsp:txXfrm>
        <a:off x="0" y="2645268"/>
        <a:ext cx="9625383" cy="440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2EF4AC-2B26-8847-9CDD-5913DCB81217}">
      <dsp:nvSpPr>
        <dsp:cNvPr id="0" name=""/>
        <dsp:cNvSpPr/>
      </dsp:nvSpPr>
      <dsp:spPr>
        <a:xfrm>
          <a:off x="0" y="540837"/>
          <a:ext cx="2707138" cy="1719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7FA5C-D819-524A-A232-80EE917067DC}">
      <dsp:nvSpPr>
        <dsp:cNvPr id="0" name=""/>
        <dsp:cNvSpPr/>
      </dsp:nvSpPr>
      <dsp:spPr>
        <a:xfrm>
          <a:off x="300793" y="826590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baseline="0" dirty="0"/>
            <a:t>First, second, and third stages of labor </a:t>
          </a:r>
          <a:endParaRPr lang="en-US" sz="2600" kern="1200" dirty="0"/>
        </a:p>
      </dsp:txBody>
      <dsp:txXfrm>
        <a:off x="351142" y="876939"/>
        <a:ext cx="2606440" cy="1618335"/>
      </dsp:txXfrm>
    </dsp:sp>
    <dsp:sp modelId="{CB337073-9FE4-5F46-B3D5-6D095DB08B9A}">
      <dsp:nvSpPr>
        <dsp:cNvPr id="0" name=""/>
        <dsp:cNvSpPr/>
      </dsp:nvSpPr>
      <dsp:spPr>
        <a:xfrm>
          <a:off x="3308725" y="540837"/>
          <a:ext cx="2707138" cy="1719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6FDED-0A1E-794C-8348-4944B4637F2A}">
      <dsp:nvSpPr>
        <dsp:cNvPr id="0" name=""/>
        <dsp:cNvSpPr/>
      </dsp:nvSpPr>
      <dsp:spPr>
        <a:xfrm>
          <a:off x="3609518" y="826590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baseline="0" dirty="0"/>
            <a:t>Postdelivery procedures </a:t>
          </a:r>
        </a:p>
      </dsp:txBody>
      <dsp:txXfrm>
        <a:off x="3659867" y="876939"/>
        <a:ext cx="2606440" cy="1618335"/>
      </dsp:txXfrm>
    </dsp:sp>
    <dsp:sp modelId="{E753C5D9-2BA3-7645-A930-4FFFF6E1322E}">
      <dsp:nvSpPr>
        <dsp:cNvPr id="0" name=""/>
        <dsp:cNvSpPr/>
      </dsp:nvSpPr>
      <dsp:spPr>
        <a:xfrm>
          <a:off x="6617450" y="540837"/>
          <a:ext cx="2707138" cy="1719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D30EA-50F0-864A-8E9A-C2D34FBE6F55}">
      <dsp:nvSpPr>
        <dsp:cNvPr id="0" name=""/>
        <dsp:cNvSpPr/>
      </dsp:nvSpPr>
      <dsp:spPr>
        <a:xfrm>
          <a:off x="6918244" y="826590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baseline="0" dirty="0"/>
            <a:t>Initiation of epidural analgesia</a:t>
          </a:r>
          <a:endParaRPr lang="en-US" sz="2600" kern="1200" dirty="0"/>
        </a:p>
      </dsp:txBody>
      <dsp:txXfrm>
        <a:off x="6968593" y="876939"/>
        <a:ext cx="2606440" cy="161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F8A7-F855-1248-9C91-4D7E9025F45E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EA606-83CE-8849-B343-49E7CF46A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9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6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18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5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82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60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22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27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69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2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8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87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0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7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73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0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44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1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EA606-83CE-8849-B343-49E7CF46AA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9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6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80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7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2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06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3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5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29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18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4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0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8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4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6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8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3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0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0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7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6" name="Picture Placeholder 7" descr="A picture containing table, sitting&#10;&#10;Description automatically generated">
            <a:extLst>
              <a:ext uri="{FF2B5EF4-FFF2-40B4-BE49-F238E27FC236}">
                <a16:creationId xmlns:a16="http://schemas.microsoft.com/office/drawing/2014/main" id="{01AD15BE-8D8C-A949-9EAF-70FBAF654C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-16329" t="2112" r="-28815" b="1254"/>
          <a:stretch/>
        </p:blipFill>
        <p:spPr>
          <a:xfrm>
            <a:off x="537882" y="542734"/>
            <a:ext cx="4715436" cy="5786737"/>
          </a:xfrm>
          <a:custGeom>
            <a:avLst/>
            <a:gdLst>
              <a:gd name="connsiteX0" fmla="*/ 0 w 4932951"/>
              <a:gd name="connsiteY0" fmla="*/ 0 h 6053670"/>
              <a:gd name="connsiteX1" fmla="*/ 3678393 w 4932951"/>
              <a:gd name="connsiteY1" fmla="*/ 0 h 6053670"/>
              <a:gd name="connsiteX2" fmla="*/ 4478865 w 4932951"/>
              <a:gd name="connsiteY2" fmla="*/ 0 h 6053670"/>
              <a:gd name="connsiteX3" fmla="*/ 4931853 w 4932951"/>
              <a:gd name="connsiteY3" fmla="*/ 0 h 6053670"/>
              <a:gd name="connsiteX4" fmla="*/ 4908487 w 4932951"/>
              <a:gd name="connsiteY4" fmla="*/ 137419 h 6053670"/>
              <a:gd name="connsiteX5" fmla="*/ 4886218 w 4932951"/>
              <a:gd name="connsiteY5" fmla="*/ 274232 h 6053670"/>
              <a:gd name="connsiteX6" fmla="*/ 4864421 w 4932951"/>
              <a:gd name="connsiteY6" fmla="*/ 411650 h 6053670"/>
              <a:gd name="connsiteX7" fmla="*/ 4845759 w 4932951"/>
              <a:gd name="connsiteY7" fmla="*/ 549673 h 6053670"/>
              <a:gd name="connsiteX8" fmla="*/ 4826941 w 4932951"/>
              <a:gd name="connsiteY8" fmla="*/ 687092 h 6053670"/>
              <a:gd name="connsiteX9" fmla="*/ 4809377 w 4932951"/>
              <a:gd name="connsiteY9" fmla="*/ 825115 h 6053670"/>
              <a:gd name="connsiteX10" fmla="*/ 4794322 w 4932951"/>
              <a:gd name="connsiteY10" fmla="*/ 961323 h 6053670"/>
              <a:gd name="connsiteX11" fmla="*/ 4780052 w 4932951"/>
              <a:gd name="connsiteY11" fmla="*/ 1099347 h 6053670"/>
              <a:gd name="connsiteX12" fmla="*/ 4767035 w 4932951"/>
              <a:gd name="connsiteY12" fmla="*/ 1236765 h 6053670"/>
              <a:gd name="connsiteX13" fmla="*/ 4755744 w 4932951"/>
              <a:gd name="connsiteY13" fmla="*/ 1371761 h 6053670"/>
              <a:gd name="connsiteX14" fmla="*/ 4744453 w 4932951"/>
              <a:gd name="connsiteY14" fmla="*/ 1508574 h 6053670"/>
              <a:gd name="connsiteX15" fmla="*/ 4735044 w 4932951"/>
              <a:gd name="connsiteY15" fmla="*/ 1643572 h 6053670"/>
              <a:gd name="connsiteX16" fmla="*/ 4727674 w 4932951"/>
              <a:gd name="connsiteY16" fmla="*/ 1778568 h 6053670"/>
              <a:gd name="connsiteX17" fmla="*/ 4719990 w 4932951"/>
              <a:gd name="connsiteY17" fmla="*/ 1912960 h 6053670"/>
              <a:gd name="connsiteX18" fmla="*/ 4713560 w 4932951"/>
              <a:gd name="connsiteY18" fmla="*/ 2046141 h 6053670"/>
              <a:gd name="connsiteX19" fmla="*/ 4709012 w 4932951"/>
              <a:gd name="connsiteY19" fmla="*/ 2178111 h 6053670"/>
              <a:gd name="connsiteX20" fmla="*/ 4705092 w 4932951"/>
              <a:gd name="connsiteY20" fmla="*/ 2310081 h 6053670"/>
              <a:gd name="connsiteX21" fmla="*/ 4701328 w 4932951"/>
              <a:gd name="connsiteY21" fmla="*/ 2440840 h 6053670"/>
              <a:gd name="connsiteX22" fmla="*/ 4699603 w 4932951"/>
              <a:gd name="connsiteY22" fmla="*/ 2569783 h 6053670"/>
              <a:gd name="connsiteX23" fmla="*/ 4697721 w 4932951"/>
              <a:gd name="connsiteY23" fmla="*/ 2698726 h 6053670"/>
              <a:gd name="connsiteX24" fmla="*/ 4696780 w 4932951"/>
              <a:gd name="connsiteY24" fmla="*/ 2825853 h 6053670"/>
              <a:gd name="connsiteX25" fmla="*/ 4697721 w 4932951"/>
              <a:gd name="connsiteY25" fmla="*/ 2951770 h 6053670"/>
              <a:gd name="connsiteX26" fmla="*/ 4697721 w 4932951"/>
              <a:gd name="connsiteY26" fmla="*/ 3076475 h 6053670"/>
              <a:gd name="connsiteX27" fmla="*/ 4699603 w 4932951"/>
              <a:gd name="connsiteY27" fmla="*/ 3199970 h 6053670"/>
              <a:gd name="connsiteX28" fmla="*/ 4702426 w 4932951"/>
              <a:gd name="connsiteY28" fmla="*/ 3321043 h 6053670"/>
              <a:gd name="connsiteX29" fmla="*/ 4705092 w 4932951"/>
              <a:gd name="connsiteY29" fmla="*/ 3440906 h 6053670"/>
              <a:gd name="connsiteX30" fmla="*/ 4708071 w 4932951"/>
              <a:gd name="connsiteY30" fmla="*/ 3558347 h 6053670"/>
              <a:gd name="connsiteX31" fmla="*/ 4712619 w 4932951"/>
              <a:gd name="connsiteY31" fmla="*/ 3675183 h 6053670"/>
              <a:gd name="connsiteX32" fmla="*/ 4717480 w 4932951"/>
              <a:gd name="connsiteY32" fmla="*/ 3790203 h 6053670"/>
              <a:gd name="connsiteX33" fmla="*/ 4721871 w 4932951"/>
              <a:gd name="connsiteY33" fmla="*/ 3902801 h 6053670"/>
              <a:gd name="connsiteX34" fmla="*/ 4734260 w 4932951"/>
              <a:gd name="connsiteY34" fmla="*/ 4122549 h 6053670"/>
              <a:gd name="connsiteX35" fmla="*/ 4747433 w 4932951"/>
              <a:gd name="connsiteY35" fmla="*/ 4333217 h 6053670"/>
              <a:gd name="connsiteX36" fmla="*/ 4761233 w 4932951"/>
              <a:gd name="connsiteY36" fmla="*/ 4535409 h 6053670"/>
              <a:gd name="connsiteX37" fmla="*/ 4776445 w 4932951"/>
              <a:gd name="connsiteY37" fmla="*/ 4726705 h 6053670"/>
              <a:gd name="connsiteX38" fmla="*/ 4792283 w 4932951"/>
              <a:gd name="connsiteY38" fmla="*/ 4909526 h 6053670"/>
              <a:gd name="connsiteX39" fmla="*/ 4809377 w 4932951"/>
              <a:gd name="connsiteY39" fmla="*/ 5079029 h 6053670"/>
              <a:gd name="connsiteX40" fmla="*/ 4826157 w 4932951"/>
              <a:gd name="connsiteY40" fmla="*/ 5238240 h 6053670"/>
              <a:gd name="connsiteX41" fmla="*/ 4842936 w 4932951"/>
              <a:gd name="connsiteY41" fmla="*/ 5384739 h 6053670"/>
              <a:gd name="connsiteX42" fmla="*/ 4858775 w 4932951"/>
              <a:gd name="connsiteY42" fmla="*/ 5519131 h 6053670"/>
              <a:gd name="connsiteX43" fmla="*/ 4873830 w 4932951"/>
              <a:gd name="connsiteY43" fmla="*/ 5638388 h 6053670"/>
              <a:gd name="connsiteX44" fmla="*/ 4888100 w 4932951"/>
              <a:gd name="connsiteY44" fmla="*/ 5746143 h 6053670"/>
              <a:gd name="connsiteX45" fmla="*/ 4900019 w 4932951"/>
              <a:gd name="connsiteY45" fmla="*/ 5836948 h 6053670"/>
              <a:gd name="connsiteX46" fmla="*/ 4911310 w 4932951"/>
              <a:gd name="connsiteY46" fmla="*/ 5913225 h 6053670"/>
              <a:gd name="connsiteX47" fmla="*/ 4927462 w 4932951"/>
              <a:gd name="connsiteY47" fmla="*/ 6017953 h 6053670"/>
              <a:gd name="connsiteX48" fmla="*/ 4932951 w 4932951"/>
              <a:gd name="connsiteY48" fmla="*/ 6053670 h 6053670"/>
              <a:gd name="connsiteX49" fmla="*/ 4478865 w 4932951"/>
              <a:gd name="connsiteY49" fmla="*/ 6053670 h 6053670"/>
              <a:gd name="connsiteX50" fmla="*/ 3683097 w 4932951"/>
              <a:gd name="connsiteY50" fmla="*/ 6053670 h 6053670"/>
              <a:gd name="connsiteX51" fmla="*/ 0 w 4932951"/>
              <a:gd name="connsiteY51" fmla="*/ 6053670 h 605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51382-6327-8645-8669-61EB5AF9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Nitrous</a:t>
            </a:r>
            <a:r>
              <a:rPr lang="en-US" sz="5400" dirty="0"/>
              <a:t> </a:t>
            </a:r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Oxide </a:t>
            </a:r>
            <a:b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n-US" sz="5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Labor Analgesia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1C055C-226E-6F48-AAA9-8C78C0D98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5061" y="4493285"/>
            <a:ext cx="5815621" cy="1720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Presented by: Carly Mitchell, DNP, aprn, crna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354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4056A-8D2F-344B-B862-4922555D4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Nitrous Oxide: Side Effects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615CD621-95AB-4E47-A8E2-904F22425B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418226" y="1508494"/>
            <a:ext cx="4125317" cy="385859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9E13C-3343-BA43-87BD-D1BFAB2B2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098" y="2418735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Changes in consciousness</a:t>
            </a:r>
          </a:p>
          <a:p>
            <a:r>
              <a:rPr lang="en-US" dirty="0">
                <a:solidFill>
                  <a:srgbClr val="FFFFFF"/>
                </a:solidFill>
              </a:rPr>
              <a:t>Dysphoria, restlessness, anxiety</a:t>
            </a:r>
          </a:p>
          <a:p>
            <a:r>
              <a:rPr lang="en-US" dirty="0">
                <a:solidFill>
                  <a:srgbClr val="FFFFFF"/>
                </a:solidFill>
              </a:rPr>
              <a:t>Nausea </a:t>
            </a:r>
          </a:p>
          <a:p>
            <a:r>
              <a:rPr lang="en-US" dirty="0">
                <a:solidFill>
                  <a:srgbClr val="FFFFFF"/>
                </a:solidFill>
              </a:rPr>
              <a:t>Vomiting</a:t>
            </a:r>
          </a:p>
          <a:p>
            <a:r>
              <a:rPr lang="en-US" dirty="0">
                <a:solidFill>
                  <a:srgbClr val="FFFFFF"/>
                </a:solidFill>
              </a:rPr>
              <a:t>Expansion of air filled spaces </a:t>
            </a:r>
          </a:p>
          <a:p>
            <a:r>
              <a:rPr lang="en-US" dirty="0">
                <a:solidFill>
                  <a:srgbClr val="FFFFFF"/>
                </a:solidFill>
              </a:rPr>
              <a:t>Fatigue, drowsiness</a:t>
            </a:r>
          </a:p>
          <a:p>
            <a:r>
              <a:rPr lang="en-US" dirty="0">
                <a:solidFill>
                  <a:srgbClr val="FFFFFF"/>
                </a:solidFill>
              </a:rPr>
              <a:t>Oxygen desaturation</a:t>
            </a:r>
          </a:p>
          <a:p>
            <a:r>
              <a:rPr lang="en-US" dirty="0">
                <a:solidFill>
                  <a:srgbClr val="FFFFFF"/>
                </a:solidFill>
              </a:rPr>
              <a:t>Megaloblastic anemia related to vitamin B</a:t>
            </a:r>
            <a:r>
              <a:rPr lang="en-US" baseline="-25000" dirty="0">
                <a:solidFill>
                  <a:srgbClr val="FFFFFF"/>
                </a:solidFill>
              </a:rPr>
              <a:t>12</a:t>
            </a:r>
            <a:r>
              <a:rPr lang="en-US" dirty="0">
                <a:solidFill>
                  <a:srgbClr val="FFFFFF"/>
                </a:solidFill>
              </a:rPr>
              <a:t> deficiency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56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1D4B04-0070-BB41-B395-1C63B7DD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Nitrous Oxide: Contraindications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0C14DB-567A-6348-B6BE-2822A2CD26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Patient refusal</a:t>
            </a:r>
          </a:p>
          <a:p>
            <a:r>
              <a:rPr lang="en-US" dirty="0"/>
              <a:t>Decreased level of consciousness</a:t>
            </a:r>
          </a:p>
          <a:p>
            <a:r>
              <a:rPr lang="en-US" dirty="0"/>
              <a:t>Inability to self-administer</a:t>
            </a:r>
          </a:p>
          <a:p>
            <a:r>
              <a:rPr lang="en-US" dirty="0"/>
              <a:t>Acute drug or alcohol intoxication</a:t>
            </a:r>
          </a:p>
          <a:p>
            <a:r>
              <a:rPr lang="en-US" dirty="0"/>
              <a:t>Hypoxia</a:t>
            </a:r>
          </a:p>
          <a:p>
            <a:r>
              <a:rPr lang="en-US" dirty="0"/>
              <a:t>Hemodynamic instability</a:t>
            </a:r>
          </a:p>
          <a:p>
            <a:r>
              <a:rPr lang="en-US" dirty="0"/>
              <a:t>Evidence of fetal compromise</a:t>
            </a:r>
          </a:p>
          <a:p>
            <a:r>
              <a:rPr lang="en-US" dirty="0"/>
              <a:t>Opioids administered within 2 hours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B09030-36E2-B04F-9909-919C42C5AE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Documented vitamin B</a:t>
            </a:r>
            <a:r>
              <a:rPr lang="en-US" baseline="-25000" dirty="0"/>
              <a:t>12</a:t>
            </a:r>
            <a:r>
              <a:rPr lang="en-US" dirty="0"/>
              <a:t> deficiency</a:t>
            </a:r>
          </a:p>
          <a:p>
            <a:r>
              <a:rPr lang="en-US" dirty="0"/>
              <a:t>Congestive heart failure</a:t>
            </a:r>
          </a:p>
          <a:p>
            <a:r>
              <a:rPr lang="en-US" dirty="0"/>
              <a:t>Chronic obstructive pulmonary disease</a:t>
            </a:r>
          </a:p>
          <a:p>
            <a:r>
              <a:rPr lang="en-US" dirty="0"/>
              <a:t>Recent trauma, pneumothorax, increased intracranial pressure</a:t>
            </a:r>
          </a:p>
          <a:p>
            <a:r>
              <a:rPr lang="en-US" dirty="0"/>
              <a:t>Pulmonary hypertension</a:t>
            </a:r>
          </a:p>
          <a:p>
            <a:r>
              <a:rPr lang="en-US" dirty="0"/>
              <a:t>Bowel obstruction</a:t>
            </a:r>
          </a:p>
          <a:p>
            <a:r>
              <a:rPr lang="en-US" dirty="0"/>
              <a:t>Recent inner ear surgery</a:t>
            </a:r>
          </a:p>
          <a:p>
            <a:r>
              <a:rPr lang="en-US" dirty="0"/>
              <a:t>Vitreoretinal surgery (&lt; 30 days)</a:t>
            </a:r>
          </a:p>
        </p:txBody>
      </p:sp>
    </p:spTree>
    <p:extLst>
      <p:ext uri="{BB962C8B-B14F-4D97-AF65-F5344CB8AC3E}">
        <p14:creationId xmlns:p14="http://schemas.microsoft.com/office/powerpoint/2010/main" val="308857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63901-8A4E-5942-9502-AC6376E9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Nitrous Oxide: Occupational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3C297-6EB0-5E43-8B08-2097EA22FB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4954" y="2603500"/>
            <a:ext cx="5211979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The National Institute for Occupational Safety and Health (NIOSH) </a:t>
            </a:r>
            <a:r>
              <a:rPr lang="en-US" dirty="0"/>
              <a:t>called for the </a:t>
            </a:r>
            <a:r>
              <a:rPr lang="en-US" b="1" i="1" dirty="0"/>
              <a:t>occupational exposure limits (OELs)</a:t>
            </a:r>
            <a:r>
              <a:rPr lang="en-US" i="1" dirty="0"/>
              <a:t> </a:t>
            </a:r>
            <a:r>
              <a:rPr lang="en-US" dirty="0"/>
              <a:t>in the United States to be limited to an </a:t>
            </a:r>
            <a:r>
              <a:rPr lang="en-US" u="sng" dirty="0"/>
              <a:t>8-hour time-weighted average concentration of 25 ppm.</a:t>
            </a:r>
          </a:p>
          <a:p>
            <a:pPr lvl="1"/>
            <a:r>
              <a:rPr lang="en-US" dirty="0"/>
              <a:t>A concentration of </a:t>
            </a:r>
            <a:r>
              <a:rPr lang="en-US" b="1" dirty="0"/>
              <a:t>&gt;500 ppm </a:t>
            </a:r>
            <a:r>
              <a:rPr lang="en-US" dirty="0"/>
              <a:t>has been identified as </a:t>
            </a:r>
            <a:r>
              <a:rPr lang="en-US" b="1" dirty="0"/>
              <a:t>the baseline to cause toxicity</a:t>
            </a:r>
            <a:r>
              <a:rPr lang="en-US" dirty="0"/>
              <a:t>. </a:t>
            </a:r>
          </a:p>
          <a:p>
            <a:r>
              <a:rPr lang="en-US" dirty="0"/>
              <a:t>The FDA requires that all equipment used for N</a:t>
            </a:r>
            <a:r>
              <a:rPr lang="en-US" baseline="-25000" dirty="0"/>
              <a:t>2</a:t>
            </a:r>
            <a:r>
              <a:rPr lang="en-US" dirty="0"/>
              <a:t>O/O</a:t>
            </a:r>
            <a:r>
              <a:rPr lang="en-US" baseline="-25000" dirty="0"/>
              <a:t>2 </a:t>
            </a:r>
            <a:r>
              <a:rPr lang="en-US" dirty="0"/>
              <a:t>labor analgesia must have </a:t>
            </a:r>
            <a:r>
              <a:rPr lang="en-US" b="1" dirty="0"/>
              <a:t>built-in scavenging capabilities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F9C941-420B-D549-A9DA-8081E2658EE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7062381" y="2400669"/>
            <a:ext cx="3777353" cy="377735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235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D402AB-0ED2-4A4E-9B37-F241C726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Nitrous Oxide &amp; </a:t>
            </a:r>
            <a:b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Oxygen Analgesia System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8" name="Picture Placeholder 7" descr="A picture containing table, sitting&#10;&#10;Description automatically generated">
            <a:extLst>
              <a:ext uri="{FF2B5EF4-FFF2-40B4-BE49-F238E27FC236}">
                <a16:creationId xmlns:a16="http://schemas.microsoft.com/office/drawing/2014/main" id="{212CCD68-EB13-9042-9248-5D52F46DC2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-15877" t="3214" r="-13132" b="2029"/>
          <a:stretch/>
        </p:blipFill>
        <p:spPr>
          <a:xfrm>
            <a:off x="7418226" y="645106"/>
            <a:ext cx="4125317" cy="5585369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D8DEE6-CDE0-3A46-B773-5976A607A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098" y="2531310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/>
            <a:r>
              <a:rPr lang="en-US" dirty="0">
                <a:solidFill>
                  <a:srgbClr val="FFFFFF"/>
                </a:solidFill>
              </a:rPr>
              <a:t>Safe practice for N</a:t>
            </a:r>
            <a:r>
              <a:rPr lang="en-US" baseline="-25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O/O</a:t>
            </a:r>
            <a:r>
              <a:rPr lang="en-US" baseline="-25000" dirty="0">
                <a:solidFill>
                  <a:srgbClr val="FFFFFF"/>
                </a:solidFill>
              </a:rPr>
              <a:t>2 </a:t>
            </a:r>
            <a:r>
              <a:rPr lang="en-US" dirty="0">
                <a:solidFill>
                  <a:srgbClr val="FFFFFF"/>
                </a:solidFill>
              </a:rPr>
              <a:t>labor analgesia requires </a:t>
            </a:r>
            <a:r>
              <a:rPr lang="en-US" b="1" dirty="0">
                <a:solidFill>
                  <a:srgbClr val="FFFFFF"/>
                </a:solidFill>
              </a:rPr>
              <a:t>self-administration</a:t>
            </a:r>
            <a:r>
              <a:rPr lang="en-US" dirty="0">
                <a:solidFill>
                  <a:srgbClr val="FFFFFF"/>
                </a:solidFill>
              </a:rPr>
              <a:t> of a N</a:t>
            </a:r>
            <a:r>
              <a:rPr lang="en-US" baseline="-25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O concentration that </a:t>
            </a:r>
            <a:r>
              <a:rPr lang="en-US" u="sng" dirty="0">
                <a:solidFill>
                  <a:srgbClr val="FFFFFF"/>
                </a:solidFill>
              </a:rPr>
              <a:t>does not exceed </a:t>
            </a:r>
            <a:r>
              <a:rPr lang="en-US" b="1" u="sng" dirty="0">
                <a:solidFill>
                  <a:srgbClr val="FFFFFF"/>
                </a:solidFill>
              </a:rPr>
              <a:t>50%</a:t>
            </a:r>
          </a:p>
          <a:p>
            <a:pPr marL="285750" indent="-285750"/>
            <a:r>
              <a:rPr lang="en-US" dirty="0">
                <a:solidFill>
                  <a:srgbClr val="FFFFFF"/>
                </a:solidFill>
              </a:rPr>
              <a:t>FDA-approved units deliver a </a:t>
            </a:r>
            <a:r>
              <a:rPr lang="en-US" b="1" dirty="0">
                <a:solidFill>
                  <a:srgbClr val="FFFFFF"/>
                </a:solidFill>
              </a:rPr>
              <a:t>preset mixture of 50% nitrous oxide and 50% oxygen </a:t>
            </a:r>
            <a:r>
              <a:rPr lang="en-US" dirty="0">
                <a:solidFill>
                  <a:srgbClr val="FFFFFF"/>
                </a:solidFill>
              </a:rPr>
              <a:t>through a </a:t>
            </a:r>
            <a:r>
              <a:rPr lang="en-US" i="1" dirty="0">
                <a:solidFill>
                  <a:srgbClr val="FFFFFF"/>
                </a:solidFill>
              </a:rPr>
              <a:t>hand-held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i="1" dirty="0">
                <a:solidFill>
                  <a:srgbClr val="FFFFFF"/>
                </a:solidFill>
              </a:rPr>
              <a:t>demand valve</a:t>
            </a:r>
            <a:r>
              <a:rPr lang="en-US" dirty="0">
                <a:solidFill>
                  <a:srgbClr val="FFFFFF"/>
                </a:solidFill>
              </a:rPr>
              <a:t>. </a:t>
            </a:r>
          </a:p>
          <a:p>
            <a:pPr marL="285750" indent="-285750"/>
            <a:r>
              <a:rPr lang="en-US" dirty="0">
                <a:solidFill>
                  <a:srgbClr val="FFFFFF"/>
                </a:solidFill>
              </a:rPr>
              <a:t>Administering N</a:t>
            </a:r>
            <a:r>
              <a:rPr lang="en-US" baseline="-250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O in concentrations that exceed 50% places both mother and baby at risk for a number of complications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06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8B3213-B222-E947-8E65-C72B842EC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Nitrous Oxide: Clinical Use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BAC9EEC-8C56-407E-9C73-A04F04D84AB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16664722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0126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F53B-360E-314B-9308-BFF1D4A4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EBEBEB"/>
                </a:solidFill>
              </a:rPr>
              <a:t>Nitrous Oxide: </a:t>
            </a:r>
            <a:br>
              <a:rPr lang="en-US" dirty="0">
                <a:solidFill>
                  <a:srgbClr val="EBEBEB"/>
                </a:solidFill>
              </a:rPr>
            </a:br>
            <a:r>
              <a:rPr lang="en-US" dirty="0">
                <a:solidFill>
                  <a:srgbClr val="EBEBEB"/>
                </a:solidFill>
              </a:rPr>
              <a:t>Patient Safety Considerations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AD060-9224-9645-81B0-E930C011A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anchor="ctr">
            <a:normAutofit/>
          </a:bodyPr>
          <a:lstStyle/>
          <a:p>
            <a:r>
              <a:rPr lang="en-US" dirty="0"/>
              <a:t>Determine </a:t>
            </a:r>
            <a:r>
              <a:rPr lang="en-US" b="1" dirty="0"/>
              <a:t>no contraindications </a:t>
            </a:r>
            <a:r>
              <a:rPr lang="en-US" dirty="0"/>
              <a:t>are</a:t>
            </a:r>
            <a:r>
              <a:rPr lang="en-US" b="1" dirty="0"/>
              <a:t> </a:t>
            </a:r>
            <a:r>
              <a:rPr lang="en-US" dirty="0"/>
              <a:t>present</a:t>
            </a:r>
          </a:p>
          <a:p>
            <a:r>
              <a:rPr lang="en-US" dirty="0"/>
              <a:t>Ensure </a:t>
            </a:r>
            <a:r>
              <a:rPr lang="en-US" b="1" dirty="0"/>
              <a:t>patient</a:t>
            </a:r>
            <a:r>
              <a:rPr lang="en-US" dirty="0"/>
              <a:t> </a:t>
            </a:r>
            <a:r>
              <a:rPr lang="en-US" b="1" dirty="0"/>
              <a:t>self-administration</a:t>
            </a:r>
            <a:endParaRPr lang="en-US" dirty="0"/>
          </a:p>
          <a:p>
            <a:r>
              <a:rPr lang="en-US" dirty="0"/>
              <a:t>Encourage </a:t>
            </a:r>
            <a:r>
              <a:rPr lang="en-US" b="1" dirty="0"/>
              <a:t>slow, deep breaths 30 seconds prior</a:t>
            </a:r>
            <a:r>
              <a:rPr lang="en-US" dirty="0"/>
              <a:t> to the onset of contractions</a:t>
            </a:r>
          </a:p>
          <a:p>
            <a:r>
              <a:rPr lang="en-US" b="1" dirty="0"/>
              <a:t>Continuously assess </a:t>
            </a:r>
            <a:r>
              <a:rPr lang="en-US" dirty="0"/>
              <a:t>the patient’s level of awareness.</a:t>
            </a:r>
          </a:p>
          <a:p>
            <a:r>
              <a:rPr lang="en-US" b="1" dirty="0"/>
              <a:t>Offer assistance </a:t>
            </a:r>
            <a:r>
              <a:rPr lang="en-US" dirty="0"/>
              <a:t>as the patient moves about the room and/or assumes various positions</a:t>
            </a:r>
          </a:p>
          <a:p>
            <a:r>
              <a:rPr lang="en-US" b="1" dirty="0"/>
              <a:t>Monitor </a:t>
            </a:r>
            <a:r>
              <a:rPr lang="en-US" dirty="0"/>
              <a:t>maternal and fetal vital signs, and </a:t>
            </a:r>
            <a:r>
              <a:rPr lang="en-US" b="1" dirty="0"/>
              <a:t>document</a:t>
            </a:r>
            <a:r>
              <a:rPr lang="en-US" dirty="0"/>
              <a:t> according to institutional policy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8A8D46-0929-4347-95B4-E5423B9EDF0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020571" y="3085213"/>
            <a:ext cx="3080048" cy="244863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52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60EE1B3-DDB2-44D7-943C-63D9CEF273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72909CE-AD29-4CE7-A9A7-05D21672CC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B8DBF1C0-B8F1-4AAC-8704-256BA0E9D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21" name="Picture 5">
            <a:extLst>
              <a:ext uri="{FF2B5EF4-FFF2-40B4-BE49-F238E27FC236}">
                <a16:creationId xmlns:a16="http://schemas.microsoft.com/office/drawing/2014/main" id="{0594FFA9-A344-4B1D-BC1B-27B5D62335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0775" r="9090" b="15515"/>
          <a:stretch/>
        </p:blipFill>
        <p:spPr>
          <a:xfrm>
            <a:off x="474133" y="475488"/>
            <a:ext cx="11243734" cy="590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70452-0715-504C-9C27-59DD7237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099733"/>
            <a:ext cx="8825658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Questions?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024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922EA0-6A19-CB4E-B49A-CC85D863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7E12FE-F697-6749-9183-7376C8618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Becker, D. E., &amp; Rosenberg, M. (2008). Nitrous oxide and the inhalation anesthetics. Anesthesia Progress, 55(4), 124-131. doi.org/10.2344/0003-3006-55.4.124 </a:t>
            </a:r>
          </a:p>
          <a:p>
            <a:r>
              <a:rPr lang="en-US" dirty="0"/>
              <a:t>Bishop, J. T. (2007). Administration of nitrous oxide in labor: Expanding the options for women. Journal of Midwifery &amp; Women's Health, 52(3), 308-309. doi:10.1016/j.jmwh.2007.02.018 </a:t>
            </a:r>
          </a:p>
          <a:p>
            <a:r>
              <a:rPr lang="en-US" dirty="0"/>
              <a:t>Collins, M. R., Starr, S. A., Bishop, J. T., &amp; Baysinger, C. L. (2012). Nitrous oxide for labor analgesia: expanding analgesic options for women in the United States. Review in Obstetrics &amp; Gynecology, 5(3/4), 126-131</a:t>
            </a:r>
          </a:p>
          <a:p>
            <a:r>
              <a:rPr lang="en-US" dirty="0"/>
              <a:t>Rooks, J. P. (2011). Safety and risks of nitrous oxide labor analgesia: A review. Journal of Midwifery &amp; Women’s Health, 56(6), 557–565. doi:10.1111/j.1542-2011.2011.00122.x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22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4D9C-6236-CD4B-AFCC-1F22420F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08AD-C460-F74D-980A-79D258A6A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Rosen, M. (2002). Nitrous oxide for Relief of labor pain: A systematic review. </a:t>
            </a:r>
            <a:r>
              <a:rPr lang="en-US" i="1" dirty="0"/>
              <a:t>American Journal of Obstetrics and Gynecology</a:t>
            </a:r>
            <a:r>
              <a:rPr lang="en-US" dirty="0"/>
              <a:t>, </a:t>
            </a:r>
            <a:r>
              <a:rPr lang="en-US" i="1" dirty="0"/>
              <a:t>186</a:t>
            </a:r>
            <a:r>
              <a:rPr lang="en-US" dirty="0"/>
              <a:t>(5), 110-126. </a:t>
            </a:r>
          </a:p>
          <a:p>
            <a:r>
              <a:rPr lang="en-US" dirty="0"/>
              <a:t>Sanders, R. D., Weimann, J., &amp; Maze, M. (2008). Biologic effects of nitrous oxide: A mechanistic and toxicologic review. </a:t>
            </a:r>
            <a:r>
              <a:rPr lang="en-US" i="1" dirty="0"/>
              <a:t>Anesthesiology, 109</a:t>
            </a:r>
            <a:r>
              <a:rPr lang="en-US" dirty="0"/>
              <a:t>(4), 707–722. doi:10.1097/ALN.0b013e3181870a17 </a:t>
            </a:r>
          </a:p>
          <a:p>
            <a:r>
              <a:rPr lang="en-US" dirty="0"/>
              <a:t>Stewart, L. S., &amp; Collins, M. (2012). Nitrous oxide as labor analgesia: clinical implications for nurses. </a:t>
            </a:r>
            <a:r>
              <a:rPr lang="en-US" i="1" dirty="0"/>
              <a:t>Nursing for Women's Health</a:t>
            </a:r>
            <a:r>
              <a:rPr lang="en-US" dirty="0"/>
              <a:t>, </a:t>
            </a:r>
            <a:r>
              <a:rPr lang="en-US" i="1" dirty="0"/>
              <a:t>16</a:t>
            </a:r>
            <a:r>
              <a:rPr lang="en-US" dirty="0"/>
              <a:t>(5), 400-409. </a:t>
            </a:r>
          </a:p>
          <a:p>
            <a:r>
              <a:rPr lang="en-US" dirty="0"/>
              <a:t>Young, A., Ismail, M., Papatsoris, A. G., Barua, J. M., Calleary, J. G., &amp; Masood, J. (2011). Entonox on halation to reduce pain in common diagnostic and therapeutic outpatient urological procedures: A review of the evidence.  </a:t>
            </a:r>
            <a:r>
              <a:rPr lang="en-US" i="1" dirty="0"/>
              <a:t>Annals of The Royal College of Surgeons of England, 94</a:t>
            </a:r>
            <a:r>
              <a:rPr lang="en-US" dirty="0"/>
              <a:t>(1), 8-11. doi.org/10.1308/003588412X13171221499702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4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A2F4-F97F-450D-87D8-56F1C7BA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714" y="2370667"/>
            <a:ext cx="6678406" cy="1822514"/>
          </a:xfrm>
        </p:spPr>
        <p:txBody>
          <a:bodyPr/>
          <a:lstStyle/>
          <a:p>
            <a:pPr algn="ctr"/>
            <a:r>
              <a:rPr lang="en-US" b="1" dirty="0"/>
              <a:t>Disclosure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 have no actual or potential conflicts of interest related to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4368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99194-CF60-CE4A-A4CC-ADA8C3DC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231AE3-8E49-F24C-9ED5-11DBD8B9E5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Discuss the analgesic effectiveness of nitrous oxide</a:t>
            </a:r>
          </a:p>
          <a:p>
            <a:pPr lvl="0"/>
            <a:r>
              <a:rPr lang="en-US" dirty="0"/>
              <a:t>Discuss maternal and fetal pharmacological effects of nitrous oxide</a:t>
            </a:r>
          </a:p>
          <a:p>
            <a:pPr lvl="0"/>
            <a:r>
              <a:rPr lang="en-US" dirty="0"/>
              <a:t>Discuss indications and contraindications for the use of nitrous oxide labor analgesia</a:t>
            </a:r>
          </a:p>
          <a:p>
            <a:pPr lvl="0"/>
            <a:r>
              <a:rPr lang="en-US" dirty="0"/>
              <a:t>Identify potential side effects of nitrous oxide</a:t>
            </a:r>
          </a:p>
          <a:p>
            <a:pPr lvl="0"/>
            <a:r>
              <a:rPr lang="en-US" dirty="0"/>
              <a:t>Discuss patient safety considerations for the use of nitrous oxide labor analgesia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2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624C26-B985-7F4A-A95C-C8D1D245B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36" y="753814"/>
            <a:ext cx="9453911" cy="944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Intrapartum Pain</a:t>
            </a:r>
          </a:p>
        </p:txBody>
      </p:sp>
      <p:pic>
        <p:nvPicPr>
          <p:cNvPr id="8" name="Content Placeholder 4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586208-78F9-FA47-A928-F2B6B21950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806171" y="1968107"/>
            <a:ext cx="3794852" cy="413607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Content Placeholder 4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47A69A-56DE-C247-BCCC-47E2ECA47C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48232" y="2221880"/>
            <a:ext cx="4237597" cy="3506977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99660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DAA5-A437-C342-88C2-E90CD60E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Effects of Unrelieved Labor Pain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06BA11-49F2-496D-813E-4D4BFD3C52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187552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439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8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9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70C2B8F-6B1B-46D5-86E6-40F36C695F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5">
            <a:extLst>
              <a:ext uri="{FF2B5EF4-FFF2-40B4-BE49-F238E27FC236}">
                <a16:creationId xmlns:a16="http://schemas.microsoft.com/office/drawing/2014/main" id="{DB521824-592C-476A-AB0A-CA0C6D1F34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A2749EFA-8EE4-4EB8-9424-8E593B9320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B5C860C9-D4F9-4350-80DA-0D1CD36C77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8EC85-7C17-8D46-A117-59901F44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Neuraxial Analgesia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784B725E-E8D7-9F47-A963-7531BC8FA8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6430" r="-1" b="28119"/>
          <a:stretch/>
        </p:blipFill>
        <p:spPr>
          <a:xfrm>
            <a:off x="6714836" y="1454428"/>
            <a:ext cx="4828707" cy="3966724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538A90C8-AE0E-4EBA-9AF8-EEDB20602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3DC67-0224-CE49-8B58-6015AAF03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5132439" cy="38117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Refers to the administration of local anesthetics into either the </a:t>
            </a:r>
            <a:r>
              <a:rPr lang="en-US" sz="1500" b="1" i="1" dirty="0">
                <a:solidFill>
                  <a:srgbClr val="FFFFFF"/>
                </a:solidFill>
              </a:rPr>
              <a:t>epidural</a:t>
            </a:r>
            <a:r>
              <a:rPr lang="en-US" sz="1500" dirty="0">
                <a:solidFill>
                  <a:srgbClr val="FFFFFF"/>
                </a:solidFill>
              </a:rPr>
              <a:t> or </a:t>
            </a:r>
            <a:r>
              <a:rPr lang="en-US" sz="1500" b="1" i="1" dirty="0">
                <a:solidFill>
                  <a:srgbClr val="FFFFFF"/>
                </a:solidFill>
              </a:rPr>
              <a:t>subarachnoid space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Considered the </a:t>
            </a:r>
            <a:r>
              <a:rPr lang="en-US" sz="1500" u="sng" dirty="0">
                <a:solidFill>
                  <a:srgbClr val="FFFFFF"/>
                </a:solidFill>
              </a:rPr>
              <a:t>mainstay of intrapartum pain management</a:t>
            </a:r>
            <a:r>
              <a:rPr lang="en-US" sz="1500" dirty="0">
                <a:solidFill>
                  <a:srgbClr val="FFFFFF"/>
                </a:solidFill>
              </a:rPr>
              <a:t> for women in the United States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FFFFFF"/>
                </a:solidFill>
              </a:rPr>
              <a:t>Contraindications: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rgbClr val="FFFFFF"/>
                </a:solidFill>
              </a:rPr>
              <a:t>Patient refusal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rgbClr val="FFFFFF"/>
                </a:solidFill>
              </a:rPr>
              <a:t>Increased intracranial pressure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rgbClr val="FFFFFF"/>
                </a:solidFill>
              </a:rPr>
              <a:t>Coagulopathy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rgbClr val="FFFFFF"/>
                </a:solidFill>
              </a:rPr>
              <a:t>Valvular lesions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rgbClr val="FFFFFF"/>
                </a:solidFill>
              </a:rPr>
              <a:t>Infection at the cutaneous puncture site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rgbClr val="FFFFFF"/>
                </a:solidFill>
              </a:rPr>
              <a:t>Sepsis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rgbClr val="FFFFFF"/>
                </a:solidFill>
              </a:rPr>
              <a:t>Preexisting neurologic disease</a:t>
            </a:r>
          </a:p>
        </p:txBody>
      </p:sp>
    </p:spTree>
    <p:extLst>
      <p:ext uri="{BB962C8B-B14F-4D97-AF65-F5344CB8AC3E}">
        <p14:creationId xmlns:p14="http://schemas.microsoft.com/office/powerpoint/2010/main" val="856970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7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2" name="Rectangle 38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D591DC-5814-3B47-849B-09F05935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Nitrous Oxide: History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BB5E3D-FE53-7F43-AB2A-39F719F34A8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/>
          <a:srcRect l="11700" r="373" b="1"/>
          <a:stretch/>
        </p:blipFill>
        <p:spPr>
          <a:xfrm>
            <a:off x="1151467" y="3239412"/>
            <a:ext cx="3031901" cy="214024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30B333-D973-664A-A76D-A17478AE6D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1336" y="2603500"/>
            <a:ext cx="6551597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Nitrous oxide (N2O)—commonly known as </a:t>
            </a:r>
            <a:r>
              <a:rPr lang="en-US" sz="1700" i="1" dirty="0"/>
              <a:t>laughing gas</a:t>
            </a:r>
            <a:r>
              <a:rPr lang="en-US" sz="1700" dirty="0"/>
              <a:t>—is a </a:t>
            </a:r>
            <a:r>
              <a:rPr lang="en-US" sz="1700" u="sng" dirty="0"/>
              <a:t>nonflammable, colorless, sweet-smelling gas.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First synthesized, in the </a:t>
            </a:r>
            <a:r>
              <a:rPr lang="en-US" sz="1700" b="1" dirty="0"/>
              <a:t>1770s, by Joseph Priestly</a:t>
            </a:r>
            <a:r>
              <a:rPr lang="en-US" sz="17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Sir Humphrey Davy </a:t>
            </a:r>
            <a:r>
              <a:rPr lang="en-US" sz="1700" dirty="0"/>
              <a:t>coined the phrase </a:t>
            </a:r>
            <a:r>
              <a:rPr lang="en-US" sz="1700" i="1" dirty="0"/>
              <a:t>laughing gas </a:t>
            </a:r>
            <a:r>
              <a:rPr lang="en-US" sz="1700" b="1" dirty="0"/>
              <a:t>in 1799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In 1844</a:t>
            </a:r>
            <a:r>
              <a:rPr lang="en-US" sz="1700" dirty="0"/>
              <a:t>, a dentist named </a:t>
            </a:r>
            <a:r>
              <a:rPr lang="en-US" sz="1700" b="1" dirty="0"/>
              <a:t>Horace Wallace</a:t>
            </a:r>
            <a:r>
              <a:rPr lang="en-US" sz="1700" dirty="0"/>
              <a:t> had his own teeth extracted under the effects of N20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Introduced as a labor analgesic, </a:t>
            </a:r>
            <a:r>
              <a:rPr lang="en-US" sz="1700" b="1" dirty="0"/>
              <a:t>in 1881,</a:t>
            </a:r>
            <a:r>
              <a:rPr lang="en-US" sz="1700" dirty="0"/>
              <a:t> </a:t>
            </a:r>
            <a:r>
              <a:rPr lang="en-US" sz="1700" b="1" dirty="0"/>
              <a:t>by Stanislav Klikovich. </a:t>
            </a:r>
          </a:p>
          <a:p>
            <a:pPr>
              <a:lnSpc>
                <a:spcPct val="90000"/>
              </a:lnSpc>
            </a:pPr>
            <a:r>
              <a:rPr lang="en-US" sz="1700" b="1" dirty="0"/>
              <a:t>In 1961</a:t>
            </a:r>
            <a:r>
              <a:rPr lang="en-US" sz="1700" dirty="0"/>
              <a:t>, the British Oxygen Company  introduced </a:t>
            </a:r>
            <a:r>
              <a:rPr lang="en-US" sz="1700" b="1" dirty="0"/>
              <a:t>Entonox</a:t>
            </a:r>
            <a:r>
              <a:rPr lang="en-US" sz="1700" dirty="0"/>
              <a:t>—the first single-tank N2O delivery system.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1836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6484DC-CCCE-9F42-AB7E-5A0EC63F9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Nitrous Oxide: Analgesic Effectiveness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F0C4FB-0DD0-9349-BD03-CB91154557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4954" y="2603500"/>
            <a:ext cx="5211979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Increases the release of </a:t>
            </a:r>
            <a:r>
              <a:rPr lang="en-US" b="1" dirty="0"/>
              <a:t>endogenous endorphins</a:t>
            </a:r>
            <a:r>
              <a:rPr lang="en-US" dirty="0"/>
              <a:t>, </a:t>
            </a:r>
            <a:r>
              <a:rPr lang="en-US" b="1" dirty="0"/>
              <a:t>dopamine</a:t>
            </a:r>
            <a:r>
              <a:rPr lang="en-US" dirty="0"/>
              <a:t>, and </a:t>
            </a:r>
            <a:r>
              <a:rPr lang="en-US" b="1" dirty="0"/>
              <a:t>other natural opioids </a:t>
            </a:r>
            <a:r>
              <a:rPr lang="en-US" dirty="0"/>
              <a:t>in the brain and neuromodulators in the spine.</a:t>
            </a:r>
          </a:p>
          <a:p>
            <a:r>
              <a:rPr lang="en-US" dirty="0"/>
              <a:t>Stimulates the release of </a:t>
            </a:r>
            <a:r>
              <a:rPr lang="en-US" b="1" dirty="0"/>
              <a:t>corticotropins</a:t>
            </a:r>
            <a:r>
              <a:rPr lang="en-US" dirty="0"/>
              <a:t>, which reduces the hormonal response to stress.</a:t>
            </a:r>
          </a:p>
          <a:p>
            <a:r>
              <a:rPr lang="en-US" dirty="0">
                <a:solidFill>
                  <a:schemeClr val="tx1"/>
                </a:solidFill>
              </a:rPr>
              <a:t>Overall, patients experience </a:t>
            </a:r>
            <a:r>
              <a:rPr lang="en-US" b="1" dirty="0">
                <a:solidFill>
                  <a:schemeClr val="tx1"/>
                </a:solidFill>
              </a:rPr>
              <a:t>decreased anxiety, euphoria, and a reduction in their perception of pain</a:t>
            </a:r>
          </a:p>
        </p:txBody>
      </p:sp>
      <p:pic>
        <p:nvPicPr>
          <p:cNvPr id="7" name="Content Placeholder 14" descr="A hand holding up a sign&#10;&#10;Description automatically generated">
            <a:extLst>
              <a:ext uri="{FF2B5EF4-FFF2-40B4-BE49-F238E27FC236}">
                <a16:creationId xmlns:a16="http://schemas.microsoft.com/office/drawing/2014/main" id="{08909103-A889-B340-B4C6-2FD7074AC0A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/>
          <a:srcRect l="7411" r="12905" b="1"/>
          <a:stretch/>
        </p:blipFill>
        <p:spPr>
          <a:xfrm>
            <a:off x="6798733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2254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FECA-29A8-634A-B255-BE573342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Nitrous Oxide: Pharmacologic Effects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42257-FEDD-274C-80A7-DBEFA5168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Maternal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B8AAF-1F8E-5347-BECC-62A1B0E79B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Enters the body through the </a:t>
            </a:r>
            <a:r>
              <a:rPr lang="en-US" b="1" dirty="0"/>
              <a:t>lungs</a:t>
            </a:r>
          </a:p>
          <a:p>
            <a:pPr lvl="1"/>
            <a:r>
              <a:rPr lang="en-US" dirty="0"/>
              <a:t>Most women experience analgesia within </a:t>
            </a:r>
            <a:r>
              <a:rPr lang="en-US" b="1" dirty="0"/>
              <a:t>30-60 seconds </a:t>
            </a:r>
            <a:r>
              <a:rPr lang="en-US" dirty="0"/>
              <a:t>of inhalation with a peak effect after </a:t>
            </a:r>
            <a:r>
              <a:rPr lang="en-US" b="1" dirty="0"/>
              <a:t>3-5 minutes</a:t>
            </a:r>
          </a:p>
          <a:p>
            <a:r>
              <a:rPr lang="en-US" dirty="0"/>
              <a:t>Eliminated by </a:t>
            </a:r>
            <a:r>
              <a:rPr lang="en-US" b="1" dirty="0"/>
              <a:t>exhalation</a:t>
            </a:r>
            <a:endParaRPr lang="en-US" dirty="0"/>
          </a:p>
          <a:p>
            <a:pPr lvl="1"/>
            <a:r>
              <a:rPr lang="en-US" dirty="0"/>
              <a:t>Cleared from the maternal system within </a:t>
            </a:r>
            <a:r>
              <a:rPr lang="en-US" b="1" dirty="0"/>
              <a:t>30-60 seconds</a:t>
            </a:r>
            <a:r>
              <a:rPr lang="en-US" dirty="0"/>
              <a:t> of  discontinuation</a:t>
            </a:r>
          </a:p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rapidity of onset and offset prevents accumulation in maternal and fetal tissues</a:t>
            </a:r>
            <a:r>
              <a:rPr lang="en-US" dirty="0">
                <a:solidFill>
                  <a:schemeClr val="tx1"/>
                </a:solidFill>
              </a:rPr>
              <a:t>, and it allows for women to select a different analgesic if they are not experiencing adequate pain relief with the sole use of N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O.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4DD811-5A5D-6544-9E43-3C4D86036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Fetal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B8CAEE-DAC3-7E47-9EA4-CD9968D82A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Crosses the placenta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Fetal concentrations reach </a:t>
            </a:r>
            <a:r>
              <a:rPr lang="en-US" b="1" dirty="0">
                <a:solidFill>
                  <a:schemeClr val="tx1"/>
                </a:solidFill>
              </a:rPr>
              <a:t>~80%</a:t>
            </a:r>
            <a:r>
              <a:rPr lang="en-US" dirty="0">
                <a:solidFill>
                  <a:schemeClr val="tx1"/>
                </a:solidFill>
              </a:rPr>
              <a:t> of the mother’s serum level </a:t>
            </a:r>
            <a:r>
              <a:rPr lang="en-US" b="1" dirty="0">
                <a:solidFill>
                  <a:schemeClr val="tx1"/>
                </a:solidFill>
              </a:rPr>
              <a:t>within 15 minutes.</a:t>
            </a:r>
          </a:p>
          <a:p>
            <a:r>
              <a:rPr lang="en-US" b="1" dirty="0">
                <a:solidFill>
                  <a:schemeClr val="tx1"/>
                </a:solidFill>
              </a:rPr>
              <a:t>Quickly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completely eliminated </a:t>
            </a:r>
            <a:r>
              <a:rPr lang="en-US" dirty="0">
                <a:solidFill>
                  <a:schemeClr val="tx1"/>
                </a:solidFill>
              </a:rPr>
              <a:t>from the newborn with the </a:t>
            </a:r>
            <a:r>
              <a:rPr lang="en-US" b="1" dirty="0">
                <a:solidFill>
                  <a:schemeClr val="tx1"/>
                </a:solidFill>
              </a:rPr>
              <a:t>onset of breathing.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 effect on the central nervous system, nor does it cause respiratory depression.</a:t>
            </a:r>
          </a:p>
          <a:p>
            <a:r>
              <a:rPr lang="en-US" b="1" dirty="0">
                <a:solidFill>
                  <a:schemeClr val="tx1"/>
                </a:solidFill>
              </a:rPr>
              <a:t>No effect</a:t>
            </a:r>
            <a:r>
              <a:rPr lang="en-US" dirty="0">
                <a:solidFill>
                  <a:schemeClr val="tx1"/>
                </a:solidFill>
              </a:rPr>
              <a:t> on fetal heart rate; Apgar or neonatal behavioral scores; or the suckling behavior of the newborn.   </a:t>
            </a:r>
          </a:p>
        </p:txBody>
      </p:sp>
    </p:spTree>
    <p:extLst>
      <p:ext uri="{BB962C8B-B14F-4D97-AF65-F5344CB8AC3E}">
        <p14:creationId xmlns:p14="http://schemas.microsoft.com/office/powerpoint/2010/main" val="3689876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1087</Words>
  <Application>Microsoft Office PowerPoint</Application>
  <PresentationFormat>Widescreen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 Boardroom</vt:lpstr>
      <vt:lpstr>Nitrous Oxide  Labor Analgesia</vt:lpstr>
      <vt:lpstr>Disclosure:  I have no actual or potential conflicts of interest related to this presentation</vt:lpstr>
      <vt:lpstr>Objectives</vt:lpstr>
      <vt:lpstr>Intrapartum Pain</vt:lpstr>
      <vt:lpstr>Effects of Unrelieved Labor Pain</vt:lpstr>
      <vt:lpstr>Neuraxial Analgesia</vt:lpstr>
      <vt:lpstr>Nitrous Oxide: History</vt:lpstr>
      <vt:lpstr>Nitrous Oxide: Analgesic Effectiveness</vt:lpstr>
      <vt:lpstr>Nitrous Oxide: Pharmacologic Effects</vt:lpstr>
      <vt:lpstr>Nitrous Oxide: Side Effects</vt:lpstr>
      <vt:lpstr>Nitrous Oxide: Contraindications</vt:lpstr>
      <vt:lpstr>Nitrous Oxide: Occupational Exposure</vt:lpstr>
      <vt:lpstr>Nitrous Oxide &amp;  Oxygen Analgesia System</vt:lpstr>
      <vt:lpstr>Nitrous Oxide: Clinical Use</vt:lpstr>
      <vt:lpstr>Nitrous Oxide:  Patient Safety Considerations</vt:lpstr>
      <vt:lpstr>Questions?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Nitrous Oxide  Labor Analgesia</dc:title>
  <dc:creator>Microsoft Office User</dc:creator>
  <cp:lastModifiedBy>Hazlett, Cathy</cp:lastModifiedBy>
  <cp:revision>5</cp:revision>
  <dcterms:created xsi:type="dcterms:W3CDTF">2019-09-27T08:21:07Z</dcterms:created>
  <dcterms:modified xsi:type="dcterms:W3CDTF">2019-10-28T19:35:41Z</dcterms:modified>
</cp:coreProperties>
</file>